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27CFE5-473B-48D6-AB03-7F90B7AC29CA}" type="datetimeFigureOut">
              <a:rPr lang="hr-HR" smtClean="0"/>
              <a:pPr/>
              <a:t>31.10.2013.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5B9876-FDD4-4F8E-8391-A616A9BFDAB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99195" y="1556792"/>
            <a:ext cx="8044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Audio-vizualni formati</a:t>
            </a:r>
            <a:endParaRPr lang="hr-H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AAF</a:t>
            </a:r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* profesionalni format za razmjenu datoteka dizajniran za proizvodnju video pošte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dizajniran je kako bi olakšao razmještaj i rad medija učinkovitih radnih procesa</a:t>
            </a:r>
          </a:p>
        </p:txBody>
      </p:sp>
      <p:pic>
        <p:nvPicPr>
          <p:cNvPr id="1026" name="Picture 2" descr="http://celebrationofpeople.com/wp-content/uploads/2013/07/Vide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952327" cy="2667766"/>
          </a:xfrm>
          <a:prstGeom prst="rect">
            <a:avLst/>
          </a:prstGeom>
          <a:noFill/>
        </p:spPr>
      </p:pic>
      <p:pic>
        <p:nvPicPr>
          <p:cNvPr id="1028" name="Picture 4" descr="http://aaf.sourceforge.net/docs/aafapiman/aafDS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717032"/>
            <a:ext cx="4238625" cy="838201"/>
          </a:xfrm>
          <a:prstGeom prst="rect">
            <a:avLst/>
          </a:prstGeom>
          <a:noFill/>
        </p:spPr>
      </p:pic>
      <p:pic>
        <p:nvPicPr>
          <p:cNvPr id="1030" name="Picture 6" descr="http://aaf.sourceforge.net/docs/image12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869160"/>
            <a:ext cx="2543175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339752" y="404664"/>
            <a:ext cx="5859296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Izradili:</a:t>
            </a:r>
            <a:b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hr-HR" sz="5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Lea </a:t>
            </a:r>
            <a:r>
              <a:rPr lang="hr-HR" sz="5400" b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Čižmek</a:t>
            </a:r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hr-HR" sz="5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Irena Vilić</a:t>
            </a:r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hr-HR" sz="5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Erika Kostelić</a:t>
            </a:r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&amp;</a:t>
            </a:r>
            <a:b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hr-HR" sz="54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Dino </a:t>
            </a:r>
            <a:r>
              <a:rPr lang="hr-HR" sz="5400" b="1" u="sng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Vešliga</a:t>
            </a:r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hr-H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Srce 4"/>
          <p:cNvSpPr/>
          <p:nvPr/>
        </p:nvSpPr>
        <p:spPr>
          <a:xfrm rot="20276008">
            <a:off x="2012458" y="483116"/>
            <a:ext cx="945686" cy="74206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rce 6"/>
          <p:cNvSpPr/>
          <p:nvPr/>
        </p:nvSpPr>
        <p:spPr>
          <a:xfrm rot="983564">
            <a:off x="7910662" y="5771266"/>
            <a:ext cx="898653" cy="82607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Audio-vizualni formati</a:t>
            </a:r>
            <a:endParaRPr lang="hr-HR" sz="44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2"/>
          </p:nvPr>
        </p:nvSpPr>
        <p:spPr>
          <a:xfrm>
            <a:off x="179512" y="2132856"/>
            <a:ext cx="4040188" cy="3951288"/>
          </a:xfrm>
        </p:spPr>
        <p:txBody>
          <a:bodyPr/>
          <a:lstStyle/>
          <a:p>
            <a:r>
              <a:rPr lang="hr-HR" dirty="0" smtClean="0"/>
              <a:t> format za pohranu digitalnih audio podataka na računalnom sustavu</a:t>
            </a:r>
          </a:p>
          <a:p>
            <a:pPr>
              <a:buNone/>
            </a:pPr>
            <a:endParaRPr lang="hr-HR" dirty="0" smtClean="0"/>
          </a:p>
          <a:p>
            <a:r>
              <a:rPr lang="hr-HR" u="sng" dirty="0" smtClean="0"/>
              <a:t> To su: </a:t>
            </a:r>
            <a:r>
              <a:rPr lang="hr-HR" dirty="0" smtClean="0"/>
              <a:t>MP3, WMA, WAV, FLAC, AAC</a:t>
            </a:r>
            <a:endParaRPr lang="hr-HR" u="sng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Format za pohranu vizualnih podataka na računalnom sustavu</a:t>
            </a:r>
          </a:p>
          <a:p>
            <a:endParaRPr lang="hr-HR" dirty="0" smtClean="0"/>
          </a:p>
          <a:p>
            <a:r>
              <a:rPr lang="hr-HR" u="sng" dirty="0" smtClean="0"/>
              <a:t>To su: </a:t>
            </a:r>
            <a:r>
              <a:rPr lang="hr-HR" dirty="0" smtClean="0"/>
              <a:t> JPG, GIF,  PNG, BMP, TIFF</a:t>
            </a:r>
            <a:endParaRPr lang="hr-HR" u="sng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1"/>
          </p:nvPr>
        </p:nvSpPr>
        <p:spPr>
          <a:xfrm>
            <a:off x="467544" y="1484784"/>
            <a:ext cx="3096344" cy="648072"/>
          </a:xfrm>
        </p:spPr>
        <p:txBody>
          <a:bodyPr/>
          <a:lstStyle/>
          <a:p>
            <a:r>
              <a:rPr lang="hr-HR" dirty="0" smtClean="0"/>
              <a:t> Audio formati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3096344" cy="648072"/>
          </a:xfrm>
        </p:spPr>
        <p:txBody>
          <a:bodyPr/>
          <a:lstStyle/>
          <a:p>
            <a:r>
              <a:rPr lang="hr-HR" dirty="0" smtClean="0"/>
              <a:t> Vizualni formati</a:t>
            </a:r>
            <a:endParaRPr lang="hr-HR" dirty="0"/>
          </a:p>
        </p:txBody>
      </p:sp>
      <p:sp>
        <p:nvSpPr>
          <p:cNvPr id="20" name="Strelica lijevo-gore 19"/>
          <p:cNvSpPr/>
          <p:nvPr/>
        </p:nvSpPr>
        <p:spPr>
          <a:xfrm rot="5400000">
            <a:off x="539552" y="5229200"/>
            <a:ext cx="1224136" cy="936104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lijevo-gore 20"/>
          <p:cNvSpPr/>
          <p:nvPr/>
        </p:nvSpPr>
        <p:spPr>
          <a:xfrm>
            <a:off x="7020272" y="4941168"/>
            <a:ext cx="936104" cy="1224136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/>
          <p:cNvSpPr txBox="1"/>
          <p:nvPr/>
        </p:nvSpPr>
        <p:spPr>
          <a:xfrm>
            <a:off x="1907704" y="5373216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Audio-vizualni formati: </a:t>
            </a:r>
            <a:r>
              <a:rPr lang="hr-HR" sz="2400" b="1" dirty="0" smtClean="0">
                <a:solidFill>
                  <a:schemeClr val="accent1"/>
                </a:solidFill>
              </a:rPr>
              <a:t>MP4, ASF, AAF, VIVO, WMV, </a:t>
            </a:r>
            <a:r>
              <a:rPr lang="hr-HR" sz="2400" b="1" dirty="0" err="1" smtClean="0">
                <a:solidFill>
                  <a:schemeClr val="accent1"/>
                </a:solidFill>
              </a:rPr>
              <a:t>.MKV</a:t>
            </a:r>
            <a:r>
              <a:rPr lang="hr-HR" sz="2400" b="1" dirty="0" smtClean="0">
                <a:solidFill>
                  <a:schemeClr val="accent1"/>
                </a:solidFill>
              </a:rPr>
              <a:t>, </a:t>
            </a:r>
            <a:r>
              <a:rPr lang="hr-HR" sz="2400" b="1" dirty="0" err="1" smtClean="0">
                <a:solidFill>
                  <a:schemeClr val="accent1"/>
                </a:solidFill>
              </a:rPr>
              <a:t>.AVI</a:t>
            </a:r>
            <a:endParaRPr lang="hr-HR" sz="2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MP3 (MPEG-1)</a:t>
            </a:r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075240" cy="3773016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 * najrašireniji </a:t>
            </a:r>
            <a:r>
              <a:rPr lang="hr-HR" dirty="0" err="1" smtClean="0"/>
              <a:t>lossy</a:t>
            </a:r>
            <a:r>
              <a:rPr lang="hr-HR" dirty="0" smtClean="0"/>
              <a:t> </a:t>
            </a:r>
            <a:r>
              <a:rPr lang="hr-HR" b="1" dirty="0" smtClean="0"/>
              <a:t>audio</a:t>
            </a:r>
            <a:r>
              <a:rPr lang="hr-HR" dirty="0" smtClean="0"/>
              <a:t> format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široko rasprostranjen uporabom Internet servisa, počevši od </a:t>
            </a:r>
            <a:r>
              <a:rPr lang="hr-HR" dirty="0" err="1" smtClean="0"/>
              <a:t>Napster</a:t>
            </a:r>
            <a:r>
              <a:rPr lang="hr-HR" dirty="0" smtClean="0"/>
              <a:t>-a do raznih P2P programa za razmjenu datoteka putem mreže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* zatvoren format</a:t>
            </a:r>
          </a:p>
        </p:txBody>
      </p:sp>
      <p:pic>
        <p:nvPicPr>
          <p:cNvPr id="8194" name="Picture 2" descr="http://us.123rf.com/400wm/400/400/alexwhite/alexwhite1002/alexwhite100200022/6402060-mp3-file-internet-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653136"/>
            <a:ext cx="2088232" cy="2088232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5/5e/MP3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212976"/>
            <a:ext cx="2376264" cy="1007536"/>
          </a:xfrm>
          <a:prstGeom prst="rect">
            <a:avLst/>
          </a:prstGeom>
          <a:noFill/>
        </p:spPr>
      </p:pic>
      <p:pic>
        <p:nvPicPr>
          <p:cNvPr id="8198" name="Picture 6" descr="http://ukcjs.com/ekmps/shops/ukcjs/images/mp3-player-shuffle-%5b2%5d-280-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93096"/>
            <a:ext cx="3600400" cy="27003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JPG</a:t>
            </a:r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7859216" cy="37730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   * najčešće korišteni</a:t>
            </a:r>
            <a:r>
              <a:rPr lang="hr-HR" b="1" dirty="0" smtClean="0"/>
              <a:t> vizualni  </a:t>
            </a:r>
            <a:r>
              <a:rPr lang="hr-HR" dirty="0" smtClean="0"/>
              <a:t>format u normalnom radu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zbog skromnih memorijskih potreba prikladan kako za arhiviranje, tako i za razmjenu putem informatičkih mreža ili </a:t>
            </a:r>
            <a:r>
              <a:rPr lang="hr-HR" dirty="0" err="1" smtClean="0"/>
              <a:t>mailova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7170" name="Picture 2" descr="http://personal.psu.edu/tao5048/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0277">
            <a:off x="543963" y="4212913"/>
            <a:ext cx="2872126" cy="2154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all-puppies.com/wp-content/uploads/2013/05/pomeranian-puppies-for-s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95091">
            <a:off x="2714368" y="4191098"/>
            <a:ext cx="313234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static.burza.com.hr/clanci/ppmhfgz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9783">
            <a:off x="5335398" y="4301217"/>
            <a:ext cx="2797133" cy="1951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MP4</a:t>
            </a:r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* digitalni multimedijalni format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najčešće se koristi za pohranu videa i audia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omogućuje “</a:t>
            </a:r>
            <a:r>
              <a:rPr lang="hr-HR" dirty="0" err="1" smtClean="0"/>
              <a:t>streaming</a:t>
            </a:r>
            <a:r>
              <a:rPr lang="hr-HR" dirty="0" smtClean="0"/>
              <a:t>” preko interneta  </a:t>
            </a:r>
            <a:endParaRPr lang="hr-HR" dirty="0"/>
          </a:p>
        </p:txBody>
      </p:sp>
      <p:pic>
        <p:nvPicPr>
          <p:cNvPr id="6146" name="Picture 2" descr="http://www.pooduo.com/bigpic/535/2012100922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3384376" cy="2942936"/>
          </a:xfrm>
          <a:prstGeom prst="rect">
            <a:avLst/>
          </a:prstGeom>
          <a:noFill/>
        </p:spPr>
      </p:pic>
      <p:pic>
        <p:nvPicPr>
          <p:cNvPr id="6148" name="Picture 4" descr="http://www.getbusymedia.com/wp-content/uploads/2012/03/Video-for-Content-Marke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57271">
            <a:off x="6533803" y="278234"/>
            <a:ext cx="1918708" cy="1918708"/>
          </a:xfrm>
          <a:prstGeom prst="rect">
            <a:avLst/>
          </a:prstGeom>
          <a:noFill/>
        </p:spPr>
      </p:pic>
      <p:pic>
        <p:nvPicPr>
          <p:cNvPr id="6150" name="Picture 6" descr="http://iprezenty.pl/blog/uploads/pics/marysi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40"/>
            <a:ext cx="2880320" cy="271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WMV</a:t>
            </a:r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* format </a:t>
            </a:r>
            <a:r>
              <a:rPr lang="hr-HR" dirty="0" err="1" smtClean="0"/>
              <a:t>videosažimanja</a:t>
            </a:r>
            <a:r>
              <a:rPr lang="hr-HR" dirty="0" smtClean="0"/>
              <a:t> za nekoliko vlasničkih </a:t>
            </a:r>
            <a:r>
              <a:rPr lang="hr-HR" dirty="0" err="1" smtClean="0"/>
              <a:t>kodeka</a:t>
            </a:r>
            <a:r>
              <a:rPr lang="hr-HR" dirty="0" smtClean="0"/>
              <a:t> razvijenih od strane Microsofta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izvorno je dizajniran za Internet “</a:t>
            </a:r>
            <a:r>
              <a:rPr lang="hr-HR" dirty="0" err="1" smtClean="0"/>
              <a:t>streaming</a:t>
            </a:r>
            <a:r>
              <a:rPr lang="hr-HR" dirty="0" smtClean="0"/>
              <a:t>” aplikacije</a:t>
            </a:r>
            <a:endParaRPr lang="hr-HR" dirty="0"/>
          </a:p>
        </p:txBody>
      </p:sp>
      <p:pic>
        <p:nvPicPr>
          <p:cNvPr id="5122" name="Picture 2" descr="http://www.veryicon.com/icon/png/System/Rhor%20v2%20Part%202/WMV%20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9100">
            <a:off x="539552" y="4077072"/>
            <a:ext cx="252028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www.applemacvideo.com/images/articles/mac-video-converter/wmv-converter-for-m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16632"/>
            <a:ext cx="1224136" cy="1476346"/>
          </a:xfrm>
          <a:prstGeom prst="rect">
            <a:avLst/>
          </a:prstGeom>
          <a:noFill/>
        </p:spPr>
      </p:pic>
      <p:pic>
        <p:nvPicPr>
          <p:cNvPr id="5126" name="Picture 6" descr="http://images.wondershare.com/images/multimedia/dvd-creator/rota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6536">
            <a:off x="3635896" y="3573016"/>
            <a:ext cx="3672408" cy="2827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MKV</a:t>
            </a:r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* otvoren standard slobodnog kontejner formata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može držati neograničen broj videa, audia, slika ili podnaslov pjesme u jednu datoteku</a:t>
            </a:r>
            <a:endParaRPr lang="hr-HR" dirty="0"/>
          </a:p>
        </p:txBody>
      </p:sp>
      <p:pic>
        <p:nvPicPr>
          <p:cNvPr id="4098" name="Picture 2" descr="http://mkvplayerforwindows.files.wordpress.com/2012/04/my_file_mk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6646">
            <a:off x="323528" y="3789040"/>
            <a:ext cx="2726432" cy="2726432"/>
          </a:xfrm>
          <a:prstGeom prst="rect">
            <a:avLst/>
          </a:prstGeom>
          <a:noFill/>
        </p:spPr>
      </p:pic>
      <p:pic>
        <p:nvPicPr>
          <p:cNvPr id="4100" name="Picture 4" descr="http://www.macosvideoconverter.com/images/tutorial/input/load-mk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717032"/>
            <a:ext cx="4437182" cy="257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</a:t>
            </a:r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* multimedijalni kontejner format uveden od strane Microsofta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omogućuje sinkroniziranu audio-video reprodukciju</a:t>
            </a:r>
            <a:endParaRPr lang="hr-HR" dirty="0"/>
          </a:p>
        </p:txBody>
      </p:sp>
      <p:sp>
        <p:nvSpPr>
          <p:cNvPr id="3074" name="AutoShape 2" descr="data:image/jpeg;base64,/9j/4AAQSkZJRgABAQAAAQABAAD/2wCEAAkGBhMSERUUEhMWFBQUGBcYFxgYFhcWFhcYFRoXFxUYGBYXHCYeFxojHRUXHy8gJCcpLCwsFx4xNTAqNSYsLCoBCQoKDgwOGg8PGiofHB8qKSkpKSkpKSwsLCwpLi0pKSwpLCwsLCwsLCkpLCksLCwsKSwsLCkpKSwsLCw1KSwpNv/AABEIAO8A0wMBIgACEQEDEQH/xAAcAAABBQEBAQAAAAAAAAAAAAAFAQIDBAYABwj/xABOEAACAQIEAgUHBgkKBQUBAAABAhEAAwQSITEFQQYTIlFhBxQycYGR0TVCVIOhsxUXI1JTkpOx0iUzYnN0orLBwvAWQ4Lh8SQ0RGNyo//EABoBAAMBAQEBAAAAAAAAAAAAAAABAgMEBgX/xAAzEQACAQICCAUEAgEFAAAAAAAAAQIDERIhBBMUMVFScbEyM0GRoRUiYdEFI4FCU3KSwf/aAAwDAQACEQMRAD8Aq8HwFzF2rmIvXCbjTklQ2dgrMZJ9EdmANI9QioMFwq9eAysgYkgKV1kHKBosSWhQPHumD3RvoLiHwtp0xSorqGC5XMTpuDrV4eTbEiIxagK2YQtwANyYdrRvHevTvTI06k0qytdWWF5Wumt3T5Pg7NUm05U/8p7zJ3+FXVZQLltgxIzAEKMqLdJ1WSMjA6erumG3w++wDIFZSCVb8msgFVmGIIksAARJnSa11zydX0CscYgFsdk5bnYGgGXtdnYDTuFRt0JvHfHAxPzMRpJDHnpqAfWB3Vqv5KmkrVIt/wDF/wDi6A9DlfwO3VGZucHxSgFkUAzBLWhsCxPpbQJnaCDzFMucMxCiYTLEzNuPQ6w7kbLPtBG9ag9Bb0R54I7urvxouTafzBl9Wm1K3Qa6RlOMBHd1d/mAp0n80AerSmv5OH+5D/rIWxy5H7oy4wNzqy+dNEDwV1Iys5A7MSFQnXvApcLw27cC5XtyyFwsdqA7IwjLqwyEkCeValuhd6I88QCFWBavKCEJyyB6Ua71GnQW4NRjFBGxFu+CNc3+LX160fUqdn/Yt/K93sPY5cj90Y7FO6EAkGVVvRGmcTBkbiofPH8Pcvwra3ugLsQTirWgCj8hd0CiAKj/ABdt9KtfsbtdMP5TRMKxTz6P9GMtCrX+2OXVGO87fvH6q/Cu87fw9y/CttY8mTuCVxNoxofyVwa78zUv4p736e3+yf41X1XQuf4f6J2LSOX5RhPO37x+qvwrvO38Pcvwrd/invfp7f7J/jXfiovfp7X7N/jR9U0Ln+H+g2LSOX5RhPO37x+qvwrvO38Pcvwrd/invfp7f7J/jSN5Kbw/+Ra1/wDrf19/hR9V0Ln+H+g2LSOX5RhPPH7x7h8K7zx/D3D4Vu/xVXfpFr9m/wAa78VN76Ra/Zv8aPquhc/w/wBBsWkcvyjC+eP4e4fCk88fw9w+Fbv8VN76Ra/Zv/FXfipvfSLX7N/4qPquhc/w/wBBsWkcvyYXzx/D3D4Unnj+HuHwrd/ipvfSLX7N/wCKu/FTe+kWv2b/AMVH1XQuf4f6DYtI5fky/ASLjsLgkBJAECTmUDbXnVm8EzEZMuUTzn0lEdonkTWownkyv22kX7c6bJcUgghgQQ0gyoqXE+TvEOxdr6s5EFmF1yRppq39EVx1P5HRnNuM8v8APax0w0SooWcczFYoqB2SC2kjK2k6bkwYmtDf4DZFpriqCqAhiS85tANFIBkncQBzjSbreTC+f+emn9C4dtvnVcudBcTGt+2BDTpdA7fp/P0B5ivmfyWmayMVo1W2++bXT0Pqfx9GlCTekU+Fsk+vqeX8Q6UYyxde1avuttGIVZOg3j7a6q/TLAth8betOVdlKklQVXtIraAydM0b8q6vvUo0JQi3ZtpehySxYnZZHtXRzBdbwzDLIByIQSuYDKZ9GQD7dPCrb8Hvk/8Au3AkmMp7iBrn2k5iBzGmUAAU+jVsNwy0GfIDZUEnZec7ipr3B7wJBxjgOMizmLElCH3eM053EbTrIUAeI0jzZ9X3PpU/AuiLQ4bcVLga610uylQZ7EMsgSx00O+um8kk2F4PcyKvnBLIMoc7xA3AjWQ2vcx8KkR1BW2XOfKDEtJA0nnGx3PI065dRSQXjKMxk7Lrqe4aH3Gsk7FlBejbhhF1SouK0GTmVQoCvmkdnLpp847GDU9rhLizcsMVYXQe3JhTkVQxU6lmZc5IO7Hfep7+IRPTfLAnUmYnLMb76U1cXbMRcBlso7Xzu77R7x3iqxBYmwfD2S6z9YILucuvoOBofEMqxvABG0BSnWjvoNdxKKuZngAlZLcxMj16HTwpl3H2ljNdAkBhLbg7EeB19xPI0YgsHOsHf9tDuOXGNsrbZ0dgcroguZDyJVtD6jvrtuIg6wDm0aIObQztFJbuK0ZWmQGEH5pmD6tDr4UnIBmADdstm1K6uArNltopYgADUg7ACh/GccZmzeSVDadYACwMiVmHBgrB2mdN6I4jEJbjO+WTAknU7xSJxC2VZhdBVPSOfRdJ1M6f9j3VAwThuI3s/bv4fJOwIzEdkbzExmOgAkCNKgS5cyKDiVMZCy9ecxyFQ6i7vDg3GnlCD1G14laJIF0EqCSA5kAbmu/CVqJ64RIE59JIkaz3AmdtD3GmAMvcQujKEv2DCqGJKglgO2Ry11jxidJFT4PFZupD3EuXM7lshBEFb2WB3AFRr3UQsYtH9C5mmdmPzYzaeGZZ7pFR/hG1qOuGmae3tk1adeW/qE0AW66qf4Qs/pR6QX0j6RBIXxMAn2VPZdXGZWzA8wTy0NICWuqHrUlhn1USwzHQRMn2a+0d4povpIHWCTsM2p0nTXuIPqI76ALFdNQ3nVBLvlGgktAkmB9tRWsdaYgLczFiQIJMkBSfVAdf1hQA9uKWZP5VP1x8aFcSxrls1jEWVGUdliCCwF4TvES1rTnl5RqZZwCAXMkEgZjMCJPqEj3io3xttcs3Izxl7fpTtGu3jQAM4PxJxn84vWSJOUq41BOb1xrEHu9ptcQ4haa0wW4hJGgDAkmRyqe5xG0rFWugMNwXgjnVhwRzbccz3igDwHyqH+VcT67f3VuupvlS+VcR9V9zbrq9jQb1Uei7HzpLNnr3RXDJc4dh0c9k20JGYrMajUEGJA2I2qxc6LYdiCWYkGdXQ7TG67domNjOswIb0UxIt8NwzNmjq0HZBYyzZRoPEiir8UsgkG9bBBIM3FEETIIJ0PZb3GvK6R50+r7nbT8C6IrPwaycsmQqJbglCCttg6gyJ3GoBAPdtVG10Qw4zFnZi2npKOzAAB07RgasdT9lFm4iptl7bK4BjRtJzBTJE86hTiZIU9gBvRk3RIJVQdbexLrB5z4GMczQY3BbOYMGZWWMpFwdkAyAFMpAOuqn3aV2I4JZf0mYkszE51B7SqhEgbQijvMakgkFbnGAq5jcsQAGjrWzwQG9DJm2ZTETqKW5xXKA2a0QZ9F7jRlXOwIFuQQNYOtFpCI/wBZAhWK9oOSCgJZesgwBlBHWHlHZURAiol6L4cbMw/615gg6kTsSI217wCLrY8ggZ7JmNrjncqoki3pJdd++orvGAqljcsAASR1j5wIB1TJm2YGInWi0gJjgrZsi0zSsATmAOhkEEHQzrVC50WwxfPJmSdHWBmLE8tfSMTMDQaEg3nxzBM82iuYJ2XdjmJjKQLcg67Gl88bJnzWQn5xusonaDKaHwp2YxWwaZFQOVCKQpVgGEqUkHbMATBjSaoXOjGHb0ix0I/nAsAktpkiO0zMO6SNtKKYW+WDTHZaOyxYHsqwIJA/P7q7GY+3aKh2IztlXTSfE8h41IFHD8DtIWKuylgwkOsjNpKmNGA0nXvMnWuu8DsupVmLBipIm2PQGVQMqjLppIg9xAAAvfhOzv1qQP6afGmXeK2ljtzLFez2wCIDZis5YzLM7SKeYFGz0cw6wV3DZiZtksQUYSMsRNtTAAjWIqazwm2rSHbn2SyFRIAkSsgwAJBmBrNWk4pZLZBdXNoIzrOuUjSdfSX3iuXHKwtlDnW4SAwOmiu0jv1SKV2BTPA7EETvl5257AIEHLIMEy05tdxCxcwtpba5Q06sSSVklmLMdIG5OwFWK6gAZjuD2rpYs7DMADldV0ysp2GsqxEmYnSNapt0RwpEGdoJzIN4nQLHIaAAaREaUfrqLgUsXgkuWhaLQoyjcTCxpPiBE+NVRwC1rmcmes5pqLyIlwHs7nqwZXLueWlF66gAAOidjrGcsdfRAKAKJLEbEtqdJ2EARAqw/R+wQqgkKqlQoZYgmY1G2p08feXrqLsAM/R2yVjrHiIEuhhdOzMSQMoOpOsnWTJa5cB5jUjmPzhT66gD598qQ/lXEfVfc26Wk8qPyriPqvubdLXr6HlR6LsfPlvZ7D0VZRw3Dl4yraRjv805gdNTBANPfhOCaCYUOxJBcpnIiVcMc2hCnLpBVdNBFfozkHC7RcSvUiQNGIjYHSD7adjMBhww6xLqvofTMliZKg5iCzNaUEjclNdRXmNI86fV9zsp+BdEFreHtZDaQgAZSVBzQC2YaE6Zsp9ep76seaWMnVlCU17LOzDVSsDMxgZWIju9QoDY4rgsOD1RnMyoQMxgr2FA6zQBVI0B0Uqdom/d47ZUK26Ns8Qvp9WRrBkGSQBIANYK6LLN3hGFYuWsgm4QW1OpEx87T0jt30o4XhgpQW+yWzEZmgmAuoza6KNNhAO9Vm41ZkgCYIXQDVjMKJjXSPaO+ob3SjDLEMGlgmikayAdWAECQT3Ag8xVYmFi+nC8OAw6sEOZIJ0jLkCjXRQpIA8aS7wjCsXLWQTcYM0sdWGaD6WnpNt31Be4xaW2t0DMjZjmAAAyzM5ogyMoG86UrcZw4E5xEqNFY6uCyaBeYUmliYWJrfC7KhlUMLb6tbDQhOgkn0tlAjNlgRFJi+H23t9UFt9UZzI9vrVaSD6JcDcTtvrvVduP4fKzA5sql4CNJUDNpKgarqPzhqJFQL0mtM+VLbvL5AQq5SSzKDJPonKSD3RRdsAphrWUNLBizFjAyj0VWAMx/N76q4zBm7GfqjlJI/nBE98OJ9vdXYXiqXCAts6kj5mnZDqSM0gEEctJExNQHpBbGUtbZQwBnsEBScuYlWOmqnvIMgaUsxiHgSb5LEmdYuSJkaHPIGpgCI5RTl4OAIC2QMxaB1oEmJkZ9QYHZOmg0qI9KLBbKim4cwQFQsFmCFRJIic4EmNQe6pbvSGwokg7ZoyyTKC4gAEkllkj/APLTEUZgRDo8kzlterNeieTfznpDk245RV3DYMr1a/k1S2TCqG/NZQBmYwO39lMxPFkTMeqdshIMBJ0trdkAsJENE6QQZjQlh47ZzFQJIumyYCxnCC4dSdABI15gjukzAJ5hXZhQ38PWOr6yYAySCpUjOYAOYDUQZH9E05uM2Zhe2QrNCryVM4EtCgsNgTr7DCAIZhXZhQ1ONIWKi2+gknKsZcrMG3kg5GEx3d4pcJxuzcKiCpfKVlD2s8RqoInUSDqJExRYAjmFdmFDzxVZI6p5AciApzdXEhYYye0PaCNwaq4bpTYcgBWEwRKTIJy/NmIM+7STpQAazCuzCm2mVlDAaMARIgwRI0Ikeo07IO4e6gDswpZpMg7h7qR1EbDdeXiKAPn/AMqXyriPqvubddS+VL5VxH1X3Vulr2NBf1R6LsfPlvZ7D0NK+YYcNBBtLodiCIOh3FGEt2wAAqALtAAjY6QNNVB07h3V410g6UYrDWsEli+9tWwqMQsQTncTqO4ChA8oXEfpdz+78K83WoylVk1xfc3jVUYpfhHvAwdjbq7UTMZE3O5230HupRhrIiEt6AgdldATmIGmgnX1614SPKBxD6Xc/u/Cj3AukOPuDrLmKu5IMQygmOe1YuhJZ3KVZPcj1q1ZtKAFCgCSOcFjmJk6yTr66YMHYiOrtQCTGRIkxJiN9B7hXjnE+lnELbwuLukHbbn7KqnprxEEA4m6JMcvhRqJP1B1kj2tMFZGyrG4B7SruDlQyqTJnKBM6zT1wtkT2U1bMZAPagCddtAPdXmVrjmLNg/+ru9aRIJYBZ7ojTuoFe6X8TQS2IuifFaFRk/UHWS9D2WzwzDoQVt21IUqIGkMZbTbU84mp3s2iCCqEE5iCqkEjYkEb+NeHHp3j/pVz3j4Vw6eY/6Vc94+FVs0uItoie3phrIOYJbDAkyFUGW9IzEyYEnnFI2EsEybdqdNciz2RlXlyGg7hpXiJ6ecQ+lXPePhTh0+x8R5xcnvn/Lals0w18T218NZO6WzpGqqdIAjUdwA9QHdTr1q04hlRh3MqsNNBoR4n3mvER5QMf8ASH99NHTzHTri7oHhl/zFGzT4htET3C5ZtMQSqEiYJUE6gA6kcwAPUBTmFszIUzvIB5ZdfZp6hXht3pxj9xjLvqMT+6oP+PuIfS7n934VWzS4htET3a1h7K6KltdtlUbSBsP6TfrHvNJbwtlTKpbBgiQigw2+oHOB7q8K/wCPuIfS7n934Uq9P+IfSrnvHwo2WXENoie6ebWc2bJbza65VnUQdYnUCPVSjD2Q2bJbzaHNlXNI1BmJ0rwtennED/8ALuD9X4Up6eY+P/d3f7vwo2WXENoie4rg7A2t2hIIPYXY7jbY0vm1mCMluG0IyrBHcdNdq8MPT3iH0q5/d+FN/wCP+IfS7n934UbNLiGvie9o6gACAAIAGgAGwFL1w7xXgH4weI/S7n934Vx8oPEfpdz+78KWzS4j18T3/rh3ika4DzG4/eK+f/xhcR+l3P7vwrWeTLpVi8Rjgl/ENcQ2rpykjdcsHQeJqZUJRV2xxqpuxlvKj8q4j6r7m3S13lR+VcR9V9zbrq9TQ8qPRdjllvYvTQdnA/2RP8dygVrh7tqFMd+w/wC9ajpLhsyYLSQMJbkbH07mxoBZtsjFlC6EwDJ07x418Sfjl1fcPRdF2DXDuC2Vg3crwDzME9mBG8DteuasvxVVGVCIGkAACPZWWvYgsZ29pP76jzGowX3ixcA/dxy3CJ1A/wB7058SpZQSIBn/AGYrPqSOdLJq8JN2aXEcUUgoJHMGqi3jOhk+qR9lBhU6YkgQDFGGwOTJMeSWzEzPgRVcVY6zMO1HtnSmHLrpVIkipaXLXZaaASK6KeLZ5a8z6qVbRMwDpqfAaCfVJHvpiGRTSlSZaQinYBnViuC0+KuJwtoBZlUHvPa91DyGD8tcVrXWRhLXUtbP5RJLTrJPfy0quccnW9ZCsSSToNZ9fKox/gtxt6gvhXR25fDMAVtoJZyNB3COZNR4ngpAXIc5I7Q2g9wmtEOkICROkgsCZLeuh+P4lbuXMw08I8IqU23mU8NsmZu5ZIMEQRUZWi2LwgYyrz4RtVK5hSPH7KszuVMlbTyQD+Uh/UXv9FZFkrY+SNf5SH9Te/0VnV8DNafiQJ8qXyriPqvubdLSeVL5VxH1X3Vulr7lDyo9F2FLeyXpffZVwOUxODSf17lZxsSxrQdM/RwP9kT/AB3KzlfGkvvl1fcTe7ouwq0+aaBTwKZJwqdcMxAIGhmPZvU2As2oJuNy0An7TTr2LGy7CI79KV87Dw+rKkUoFT27w+dvtt++rVi5ZUyRJ7iJFMWEoxSgVbxN9XO0HvqKxbzMoJAkgSWCr7WOw8aPQTQ7h+Aa9cW0gBdzCgmJMEgTymIo50e4LZGKe1jmNoJbuFohspCEmWBOV1kGAG7Qy1Pxi0nDsVabB3+shVckPqwY5wrhQBkZCg8RJPdWfx+Pe9cNy6czt6TQBMd8AT66jOW7cXZR37w90e4rhMNdxPW2hctsDbtxNw5WaD2pVWTKJOgJIERJqLo9x2xZtYhb1lbjXlKr2BlXQtqQQ2Qutvsg6QTPIgIrqeBCxtGg4Dw3C3MPiHv3Al1VbqwO0Y7Mt1WhkEwO0PSYx2JoWOC3Th2xEDqVOXNI9MsFyRuDrOvLnVMiiVvpHfXDnDC4RaJBgaadrMukSGzSZmSoqrNbgye8FRTs5760HGOB2LWEsXbd5Xu3PTUOCFygq2QEAt2t+6NJGtZ+KpNSJlFp5iM8gf7n4UgPhSkUkUxWOLVGTUkUjWyNwRPhQKw0XG76jIp5FXeH8NDntOqL6xmPqFJ2Q7XB62iTAEk8hW18lWDZeIBjA/JXhE6/M1+yosFdwtmDbTM4Bkt2iJEEa6e6ink7vIceuQQBbuxryha56srweR0UopSV2ZPyo/KuI+q+6t11d5UflXEfVfdW66vvUF/VHouxnLeyXpckrgROvmiRpM9u5WfGEbtaejv4TWk6TYjJ5iwAJGDSJ2Bz3NfXQA4xyCCfS1Og1NfFnfHLq+7Ktkui7EKip7OFZjAHw9pqJRUgYjSTBpk2JRgTB7wdv3mo8lKAacKYWGhaXLThS5hzNArHBa0V4YP8HoFnzvOufKDrpcyg5ztB1yaFgKrdFsThUxCPiTNte0dGnMuqwF9KTAg6QT3Uy9jba43PZQvbt3QygkMWS02YwQAIIWZjQb7TWcnn0LjHLqO4lwm3hyEvM1y/AL20IVbUgFUe4wbM8R2VWBoJrm4CWs3LiK6myLb3LbkMeru6JcVgqyNpUqDBDAkGiOBwFnGYsqXLXb+JzLlnS0Xe5eNwMIHY0Gs5vDWjeDxgxlzHLYtFhdu2lZpyhgX6vDqAhlLKqhdmzBmyhRlzCIc2jRU095gAldkreW+jdhjetrh2N3S4g6xh1aXLotYe24JMZgOsZt1ViNDEWG6JWA7qbMMzZbYL3RHWMtjD6Z57TJevGZIVQNJmr1yJ1LPPClNKV6R/wlhWuZQhRLsFSWYuGZ8wRBPzbFq47AyZuASIAplnofh8yZrJHWFAql7u9wtffZgWFrDqo03ZoOtGuiGpZg8BbXOhuZ+qDAEqobnJUBiFk9086IdLLGGXEsMIQbQkaFz2gWzatuJ2y6ZcvOaJ9KAqJasInVWgTef0mIuXhmS2SW1ZLJtg+vlOruB3cCuFvC8JcsOrzfOYK5EBBKjkSTBLKNKeNv7h4P8ASZDLSZaINfTQR2QxPo791Vb1zMZj3VqmZONifC8OnK1yAp5SNR/lRPjVxWtBQuo2igbLS27LtouYx3chUtepV8rERwzd3dp665sIcoYA+7buqZ8C0A7kzpOo/wBxUJY9599Ve5Fhl+0y89D3VrPJSCOIrPOzeP8AgrKm6dq1Xkqn8JCf0N3/AEVlW8DLpr7kBPKj8q4j6r7q3XUnlR+VcR9V91bpa+7Q8qPRdiZb2SdMPRwP9jT/AB3Kz4FH+l57OB/sif47lAFr4c/HLq+5tGP2rouxIFqRRSJT43pXHgFC04CkUGpAtVcMByinAVwFOii48Af4fh8GcDdNwnznNKLnUZsg5dgwv5XUEyxt6HTQbwjiTYe71iaEo6EiJAuKVJWdMwkMJ00jnRPiXR23bwdnELdDtc0KqDGrPDHNDLouX0YJU60DUVmrNMpxtYvYHiK4dGGHVlu3FKNeaAyI3pLaRSQpaILliY2A3oetuPs+zUe6pMtSWcMWYASSSABuSToABVbiWrljgnAGxF1bVlQC252CqIJZo5CB7Y5xVfF4ZEuOqMGyMy5oiSpgsPCQda9MOE/BHDbl4ILl8hc8kRJMBeUqs7DUn7PKLN7Oyvt1iidIAbmB3jTf1VjCrik+Bo6dlnvJ9dPCY1Ok6mO7WmZQIjSNvDl7KmC12UQda6MiMAx3YhQWYhRlUEkhV5KoOw8B3Duq9wHC2nxFoXjltFpY9mAEljmzfMhSDz7qGwT3+4EVIuHNwqrNuQNiQJIGy6n1ClLcJRLXHbFlMQ62GL257LEqQQQGBGXTLBETrprG1UClGulHR1sHdVOsVjkWY1IMDPK8gWzROpAoE1tp0IFEXdCcB+Wmmn600iqFhI5PfSEU6KSgnCOTFsvowO/Qa+utX5MMQW4isgfzV7lr8znWPNazyVn+UV/qb3+isqvgZUI2kgF5UflXEfVfdW66u8qPyriPqvubddX3qHlR6LsYS3sk6XA5cDH0NP8AHcoDbU91ajpGkpgv7Jb/AMdyg4sV56tO1SS/L7n0qNO8E/wV7a1JFWFs1KLVRrDTVFVB7KfnEag+41aFqmthZ+cfso1iDVFVH8DHqNOF3wMeqrK4Uj5xqZbJjearWIWqZdx/Ru7aw1vEXDC3IVVYMHElzBBEKsKGBJE5hpvQvJRi1gL93DtBPUWc2YZ4VSSH1WdSSRG+3KKophB/smkqi9R6ohS1XoXk56N6+c3BtpaB79mf2age2gvRTox5zdAM9WkFzPLkoPef3TXqmHgdlQAqwABoNOQA2Arnr1ssKEqdmYTpvgMTj7hs2lFqxhu01y4GVXuR83SWABIEd5PdXnF3BGxntllOQgggFgG2KkaRJgg7V7L0844MNhTvnunIsb6gkn1D/OvEcbih18gTnVZnmSva+0UUb4SZpFu3dBbLOo9vKdx66lNmaBi4yXM0kdoT49/2TWrFkESNf+9dWO28IQxg82qfh7TZ1CmGLKAdZBJEHs66Hu1q6bFSYPCOzqLU9ZrlymGkAnskazAO2tJ1Eaakj4/wO9hXW3eknIIOpUaklVY+lBOscyaGZTyoxxK1cNxheJNxYUyZIyALBPMiIPjNUzhRQqmQnRYPNpt+Q5RXPbggd9EPNaY+F509Yhalg/LTTbq55oP9mkOFHf8AbTxol0mUWWtT5LR/KK/1N7/RWeKCY/8AHvrS+TIj8Igcxavf6KmcrxZOCxnfKj8q4j6r7m3XUnlR+VcR9V9zbpa9Fo/lR6LscElmwzxSzmTCeGEt/wCO7VA4WtALGZMN4YSz/jvUjYAd1eR0qdq01+X3PuaNC9GPQz3UU4Yc+FHvMB3U7zLwrDWG+rAIsHupepadh76O+aDurhgZ76esHgApteFLk9tEsVhLaDNcIUaCSYknSqfF8RbsICIJYwoBB15nTkKtSvuIdlmy1heMYhLT2bZ7D7qNdpLQANZEz4Dwob1pW71TD8pmC5QDOYxC7byQI76pdGDi7mLVrQW49sl060kICNA0AjNBPvia9QwfCLdvEXMVea02KuFurCBclkEEqMyqM9yCJciYIA31ttROfHd/ai0bg4fgwoAzwCxHN2gafnRsBI2HfUnQ7pjaxmZFU23t7KzAll5sNN53GsTQDpbxllwfpEO52yFSzTJ0bUAAR7TWIs49ZS5YHU4hCD2TCtHNBtJnUePOphTxxbe8zqSs7Gi6d8UbE45bMHq7JyhY1ZtCx03BIAjuHjWdXogcS2e26Wsj5Tb1OXLqVzA+uK0HBLFu6hLrNySSHnNBgyCYMTrNaFVAECeX+5P763X2qyM7XzPMuNcEupqyghCG5bSFJB+cNR460R4PiQE6u4cr2uycxGoHokHnpFbbG8PR0IYSp3HP38qy/Euh4ibZaeeY9/s3pv7lYqLcHdD8y6QQZ7jvV7hl65ZYXransnXsgiBBYEkHKCOenPWmcI8lrBRdxl3q7SgsUSRcIGsExC+yT6qiudKjh7LWFGe2zdoXdHRRyDABnM5SC4OgIrJx5Xc31uWaG4vEm45d9WY6mAP3Ae+miwDVTC9J7DnK+ZSxgEgEa95Ho0YwqqxIRwSu4jlsD4jx2rJtx3nRHC9zKTYeomseNHDg+8D3VE3Dl/NHuqNaaasDHC0w4SjPmR7/ALBTXwJjenrRasBvgh3D3Uc8n+GC49SBvbvfuWoTgj+d9gop0OsFcbbn9He/ctUql8jKpTtFswPlS+VcR9V9zbpaTyo/KuI+q+5t0texoP8Aqj0XY89J5sKcb44+HTB5ADmwlqZBOz3e4+NBrvTXE6wVWf6I09UzUnTfFhFwAJicGn2PcrMSCJBDc45j3b15mvCOtk7er7n0qVSSpxSfoFbXSjEAz1rGTOsMPcRpVxum2I09D9Xf7azIvMfR5eGg9tS3MUxULG3OBJPr7qjBHgUqsuJqrXTy7Gtu2T39oD3Saq3OnGILEhgojZUEewtJ+2suwmCCBP8ASqbCWXd8gQEnnOgHM7wB40tXBZ2G6036lu5i2aS7EyDvLf8AipOGcOa46oNC5yoIMsx2A00HeeQBqGxdRLkEliNJVc3hCKRE+JFbzod0YztnvZ7fWAktcuBGa0RBC6SATILcwIGhNEpYUSk2w70Rs2cPdvWQ3Wv1ea7ezAqqAjsLBkDWO+Y79L13jma5bwyIFBLM/WJ2SGMrpuJEmdDMchQ3HcVw6J1HD8OrdY0liSLdwWyJliZKgk9mROX3vAQYe5buKqu0lihYhVEQxVnm0inmT9ogc9r5s2TsrGV6du1y6EsrbCWRMWy0sz5ZMsSW5Aeo1nMDiNQQSGXviRHjsavcR4ktzENc1yTAywrQIAgk9w7/AG1RvhHdmXsHmGHpSdAAswfbXZFWVjlk7u4cTiNwFWQuFQEgznMzLGNOzJ1GtbzgfFFxFvMu40Ze4947wdxXnKrkRCpOb0iMy6HQCIMj20R4NduWryXEHZeJA9FjzXwafm7ihoIux6KMNVjCrZQ9ZdaSuoQCTI5+P7u+pRqoJEaD/wAUPxFqTr76h55G1wd0n6bPlZBA6xSAgEnLoGYncn41jMRh8wkTnUa5iYK7go3cAdu7vqTpjwR7Vw4i2esUsRrCskD0fSnv5aigVnFlouWnjKdVMgpueyAdY1MxVxiksjGUnfMm4pwfsGB2mUHKDuJ3mAY//MjWoOEcSNpVZZS6khjM6bZWRt+Xuo1i3S9ZDvfKM4kmW6ohTChmUaTBIOpGXflWet3CXAGTNsMrSWHdnK5T4685inv3jTs7oM2/KBiFjMLbgbysE+4j91HuH9P8M4/KhrTDwLqfURr7xWFxODzLmEQAoJ7uUH3j/e1PC4QtmIYdmQfWOVZSoU5fg3jpNSPrc9iwnGMNdEpdQ+0Aj1q0EVX4n0hw1ka3FduSoQ7fZt7a8mayQobf7IPcaauJjScvfpWWyxvvN3prtuNfxHp2/wDy7aL4MSxjxiAKM+TPjt6/xJesIjqbzBQAAD2B6+ffXmzp/SB+ytv5Hl/lMf1F7/RWrpxinZHNKtOW9g7yo/KuI+q+5t0tJ5UvlXEfVfdW6WvVUPKj0XY+VLeyh5R0leHf2Nf8b1jvR1FbHykxl4fP0NfvHrFEgiAftrzVfzZdX3Oyn4F0RfwuJPInXlOg9lSXSSZJ09Ww3mqdi0e8H1EVKcTBnasSxM08xJ2jtH2RUli/OVSXLagCCT4RlMnXlzqjcYHaAZ5GB/2rWdG7YtYVrgMXb1zqwVE3MiqCVU/NzE6mfmx30m7DQd6EdHQLv5ZSzQWKgZT4h31YCJkCK1GO44zzbSCkBcwUgKTmVLVvMIY6GDplAnXegHCsc3UtcJtph1VQHdhNxgdO0Toobw1JPjTbnSrzdOV0iYZGz+sqYgDxJMDurN5s3TSRruEW2tW2uX1t3DGlsJn0n0VzaIhkD3sdWoN5QukeGa21u2qpcYBrgypPZAhXbWdBoAOzA25UF6Zs6ElQBBBYsuWFGZiQJM7ga1gsVxos7Fm/nJn9wG+0aGqpwzuyJzVrItnEDSBI7v8AKpg+VjIKmI1+Jp+Gw9pYIZWWAQcwzL61Ok+E0y7huZKsOWup75HKum5zjkuM7BYykjU6ANEZdvVHsFaTgT3LLK5ByaZo1A5dru75NZu3eSROgIieYjXKdOf+VGeGMetAS4QDAX505uRA0I76TKR6vhMYHUEHQgGq9+8qhidFGpJqhZ4haQaOgEwTIAB7t96EdJuPZEIXNsTIgBh3BzI/8VBo2T3eIpctkQjM4JBZjv8Amurdk7TB7tNa8747gVs3ZslSdCdY0MEqSRrB2NXrHGQJzDVhpJ5/bqOe2oPdVSzjrL22zA5ywg6wx7iVkTE7giBvVoybuR8KxWUSvbzSIeIXaG7swII8RUONw7pOXKySOyF025SZXSdu6ocRqT1YmNSM3vggnX31YEAa6Fvmme0B+/u9lMBosqVGQ9W+gKsS6vInU6kH1e6h3WOjGQI568u/xHjV5yH9ExHLQbba71FecMADA5k+Pt99K5RYsYlLy5FIEjmQuvrMVRfCXASJGhjQ/wCY3FDMSwD7iJjTSPEH21dsYzKBOcgieUR7NKdxlpmgQXBB3kaafbpW48kLWvwivVvnPU3pPIDscq8zxXEwVgLlOvPTWtp5Bz/KZ/qLv70rObyBMd5UvlXEfVfc26Wk8qXyriPqvubdLXqaHlR6LsfPks2eu9FcJZfA4U3EtMRaX00RiBrp2gTFFPwXhf0OH/ZWv4apdCFPmGH0P80n7qO5TXltIf8AdPq+520/AuiB/wCC8L+hw/7K1/DXfgzC/ocP+ytfw0Qymuymsblg9eG4UGRZw4P9Xa/hp3mOGmeqsT/V2vhV7Ka7KaQymcLYjL1dnLppktxptpHKmfg/DforH7O18Kv5TXZTQBS8zw8R1dmO7Jaj3RTDwzC/ocP+ytfw0QymuynxouIojAYb9FY/Z2vhXeYYb9FY/Z2vhV7Ka7KfGncZR8ww36Kx+ztfCnJhbA2SyI7ktj9wq5lPjXZTRcCocPYO6WT/ANNv4UjYTDne3ZP/AEW/hVzKfGuynxouIpjBYfYWrHq6u38KevCbMQLFqDy6q3Gm2mWrSqZ51DexiJAd1U6mCQDGnfSuMjHCbP6C1+yT+GubhFkmTYtE/wBVbJ/w0M4jj2z5rN+16AEO8qGzAkhAQCSs6nuG2s0hxDEoGPnFi5AGgZcxPMLMKNNRO5Ougin/AJEH/wADWfo9r9jb/hqO5w3DKCWs2AF3JtWgBGupK6e2oeG8V/Jjr7trPzysIjTx9dR4rEKbGIfMMuec06QBakz4QfdSA4rgO7B+7D0v/oO7Ce6xT26XYSf/AHVv9ehOL6Sr1jNaxlnKSsBrk6ZSGABBC6wfXvI0DAJZcB3YP3YepsGcIrjqfNg50HV9SGPMgZNTtt4VQ4X0utZPy+Js55PovpGn+cxziJ1mlxnHLF67hVtXkuML4MK0mBauyY7tR76APHfKl8q4j6r7m3S0nlR+VcR9V9zbpa9fQX9Uei7HBLez13onxO3bwOGV2APVKdSBoZg6nwPuoqOOWfzx7x3TtP8As6b6VgeEdKeF+a2Uv32V1tLbcBLuwLHLIQj524PIa7zfTpjwkExi7msk9i5qWzEn+Z0OZ2YERBbSBAHna+jVXVk8L3v0fE6oTioK79EbBOM2SMwcRIE5lglvRAM6kwY9R7q5eNWSSA4lYJ1XQE5RJmBJIA75EVkx024RmduvMuIP5O6ABIOgFsd25kwYmoH6VcGJJN9u02Ywl5NZUgylsExlGhMc4JJNY7NV5X7MvWR4m1tcWtMQqsCW2AKydzpr3KT/AORXPxW2C0tGQgNqOyWgqDruZHvrI4Tpvwm2wYYpjBLAG3cygnNJAWyInOZA0MDTSlxHTjhLs7HEsC+WYt3B6On6KSY01nTaORstXlfsw1keJtLeIDAFQSDsRBBnYgzrTLGMVxKSwBIkREjfnrWKwHTDg9lwyYhpXabd2NsvK0Cd9yZ8YAAY3Szg5ABxDGCSp6q5pJZiP5mGEtJDAzAmYo2Wryv2YayPE2p4pbD5MwzyBllZk6gRP+5HeKYvGrJBOcQoLMcywFGhJObQfEd4rIHplwjOH85eRGnV3MuhVojqts1tG9a9xIKWemHCFzRiX7SshlLuzKLZj8lIOVEWf6I5kkmzVeV+zDWR4mzbidsRJ3c2xqD2xMpofSEHTwNTm9pMGPZ8ayLeUPhRmcQdXLn8nf8ASZSp+ZtBOlDrHSXgqEEX27II1S8RBBU/8vcg7iD46UbLV5X7MNZHibVeNWSCQ4gRJkaSYE69+lIeN2dDnGuaNQZyRm2PKR+sO8Vj06X8IE/+qeW1J6u5OYkFmH5LQnKJ5aaAU1ulXBigTzhoB0/JXCdFVVEmzMAW0Ec8nazSZNmq8r9mGOPE3FviCM2VTLQDAiYIBB37mU+0d9Sm7/Rb7PV3+IrCYjpdwZ/SvsTCgnJezEILYWSbev8ANKdeZJ51A3SDghgde8LyC3oM7yOr56T3wJmBRstXlfsxayPE3d3idtTDEKezoSoPakKYnQHK36p7jSLxe2SQG1BYESBqnpjeNIM+o9xrIXemvCGUL5wwCggRbujQ55H83EEXHHqPeJp1vpzwlXDjEtIcvHVXAuYiCYFod59+swsPZavI/Zj1keJrfw1bgnPoApJzCIcSh31BGs1Ld4gqgliQAATqNjoDvtWLPTbhMR5047KKCLd2VW2GUATa10dpmd9IqNOmHCFzZcU6lwFJ6u6YUEnKM1o9nVgRrIYzOkLZqvI/Zi1kOJt14kpYqDLAgESJlgSBvzAJ9hpl7i1tPSbKQY1ZZnsmN52dD6mHfWTt9POFC4bnnLZj/wDXdgbyQOqidW/XaIqvi+lnBrjMzYhszRLdXdkxk5G2RtbXly8BBstXlfsx6yPE3CcSDMUBJZdxIkSAe/uZf1h3invjcsSWGY5VkgSSCQBJ1MAmPCsRiumfB7kzfIJdXLC3ezEoFCgk2z2eyNO/WnYbpzwm2pVcSwEq09XdBBRQqkRbHIA+v3UbLV5X7MNZHibOxxAPORi2U5TDAwQAYMNoYIPtqUXSeTe06fvrIYbyj8KtyFvwDl/5d7TKqoI7Hci1N+NPhv0j/wDle/go2atyv2DWR4nk/lSP8q4j6r7m3XVU6fcVtYjiF67ZbNbfq8phhOW2inRgDuDyrq9TRTVOKa9F2OGTz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6" name="AutoShape 4" descr="data:image/jpeg;base64,/9j/4AAQSkZJRgABAQAAAQABAAD/2wCEAAkGBhMSERUUEhMWFBQUGBcYFxgYFhcWFhcYFRoXFxUYGBYXHCYeFxojHRUXHy8gJCcpLCwsFx4xNTAqNSYsLCoBCQoKDgwOGg8PGiofHB8qKSkpKSkpKSwsLCwpLi0pKSwpLCwsLCwsLCkpLCksLCwsKSwsLCkpKSwsLCw1KSwpNv/AABEIAO8A0wMBIgACEQEDEQH/xAAcAAABBQEBAQAAAAAAAAAAAAAFAQIDBAYABwj/xABOEAACAQIEAgUHBgkKBQUBAAABAhEAAwQSITEFQQYTIlFhBxQycYGR0TVCVIOhsxUXI1JTkpOx0iUzYnN0orLBwvAWQ4Lh8SQ0RGNyo//EABoBAAMBAQEBAAAAAAAAAAAAAAABAgMEBgX/xAAzEQACAQICCAUEAgEFAAAAAAAAAQIDERIhBBMUMVFScbEyM0GRoRUiYdEFI4FCU3KSwf/aAAwDAQACEQMRAD8Aq8HwFzF2rmIvXCbjTklQ2dgrMZJ9EdmANI9QioMFwq9eAysgYkgKV1kHKBosSWhQPHumD3RvoLiHwtp0xSorqGC5XMTpuDrV4eTbEiIxagK2YQtwANyYdrRvHevTvTI06k0qytdWWF5Wumt3T5Pg7NUm05U/8p7zJ3+FXVZQLltgxIzAEKMqLdJ1WSMjA6erumG3w++wDIFZSCVb8msgFVmGIIksAARJnSa11zydX0CscYgFsdk5bnYGgGXtdnYDTuFRt0JvHfHAxPzMRpJDHnpqAfWB3Vqv5KmkrVIt/wDF/wDi6A9DlfwO3VGZucHxSgFkUAzBLWhsCxPpbQJnaCDzFMucMxCiYTLEzNuPQ6w7kbLPtBG9ag9Bb0R54I7urvxouTafzBl9Wm1K3Qa6RlOMBHd1d/mAp0n80AerSmv5OH+5D/rIWxy5H7oy4wNzqy+dNEDwV1Iys5A7MSFQnXvApcLw27cC5XtyyFwsdqA7IwjLqwyEkCeValuhd6I88QCFWBavKCEJyyB6Ua71GnQW4NRjFBGxFu+CNc3+LX160fUqdn/Yt/K93sPY5cj90Y7FO6EAkGVVvRGmcTBkbiofPH8Pcvwra3ugLsQTirWgCj8hd0CiAKj/ABdt9KtfsbtdMP5TRMKxTz6P9GMtCrX+2OXVGO87fvH6q/Cu87fw9y/CttY8mTuCVxNoxofyVwa78zUv4p736e3+yf41X1XQuf4f6J2LSOX5RhPO37x+qvwrvO38Pcvwrd/invfp7f7J/jXfiovfp7X7N/jR9U0Ln+H+g2LSOX5RhPO37x+qvwrvO38Pcvwrd/invfp7f7J/jSN5Kbw/+Ra1/wDrf19/hR9V0Ln+H+g2LSOX5RhPPH7x7h8K7zx/D3D4Vu/xVXfpFr9m/wAa78VN76Ra/Zv8aPquhc/w/wBBsWkcvyjC+eP4e4fCk88fw9w+Fbv8VN76Ra/Zv/FXfipvfSLX7N/4qPquhc/w/wBBsWkcvyYXzx/D3D4Unnj+HuHwrd/ipvfSLX7N/wCKu/FTe+kWv2b/AMVH1XQuf4f6DYtI5fky/ASLjsLgkBJAECTmUDbXnVm8EzEZMuUTzn0lEdonkTWownkyv22kX7c6bJcUgghgQQ0gyoqXE+TvEOxdr6s5EFmF1yRppq39EVx1P5HRnNuM8v8APax0w0SooWcczFYoqB2SC2kjK2k6bkwYmtDf4DZFpriqCqAhiS85tANFIBkncQBzjSbreTC+f+emn9C4dtvnVcudBcTGt+2BDTpdA7fp/P0B5ivmfyWmayMVo1W2++bXT0Pqfx9GlCTekU+Fsk+vqeX8Q6UYyxde1avuttGIVZOg3j7a6q/TLAth8betOVdlKklQVXtIraAydM0b8q6vvUo0JQi3ZtpehySxYnZZHtXRzBdbwzDLIByIQSuYDKZ9GQD7dPCrb8Hvk/8Au3AkmMp7iBrn2k5iBzGmUAAU+jVsNwy0GfIDZUEnZec7ipr3B7wJBxjgOMizmLElCH3eM053EbTrIUAeI0jzZ9X3PpU/AuiLQ4bcVLga610uylQZ7EMsgSx00O+um8kk2F4PcyKvnBLIMoc7xA3AjWQ2vcx8KkR1BW2XOfKDEtJA0nnGx3PI065dRSQXjKMxk7Lrqe4aH3Gsk7FlBejbhhF1SouK0GTmVQoCvmkdnLpp847GDU9rhLizcsMVYXQe3JhTkVQxU6lmZc5IO7Hfep7+IRPTfLAnUmYnLMb76U1cXbMRcBlso7Xzu77R7x3iqxBYmwfD2S6z9YILucuvoOBofEMqxvABG0BSnWjvoNdxKKuZngAlZLcxMj16HTwpl3H2ljNdAkBhLbg7EeB19xPI0YgsHOsHf9tDuOXGNsrbZ0dgcroguZDyJVtD6jvrtuIg6wDm0aIObQztFJbuK0ZWmQGEH5pmD6tDr4UnIBmADdstm1K6uArNltopYgADUg7ACh/GccZmzeSVDadYACwMiVmHBgrB2mdN6I4jEJbjO+WTAknU7xSJxC2VZhdBVPSOfRdJ1M6f9j3VAwThuI3s/bv4fJOwIzEdkbzExmOgAkCNKgS5cyKDiVMZCy9ecxyFQ6i7vDg3GnlCD1G14laJIF0EqCSA5kAbmu/CVqJ64RIE59JIkaz3AmdtD3GmAMvcQujKEv2DCqGJKglgO2Ry11jxidJFT4PFZupD3EuXM7lshBEFb2WB3AFRr3UQsYtH9C5mmdmPzYzaeGZZ7pFR/hG1qOuGmae3tk1adeW/qE0AW66qf4Qs/pR6QX0j6RBIXxMAn2VPZdXGZWzA8wTy0NICWuqHrUlhn1USwzHQRMn2a+0d4povpIHWCTsM2p0nTXuIPqI76ALFdNQ3nVBLvlGgktAkmB9tRWsdaYgLczFiQIJMkBSfVAdf1hQA9uKWZP5VP1x8aFcSxrls1jEWVGUdliCCwF4TvES1rTnl5RqZZwCAXMkEgZjMCJPqEj3io3xttcs3Izxl7fpTtGu3jQAM4PxJxn84vWSJOUq41BOb1xrEHu9ptcQ4haa0wW4hJGgDAkmRyqe5xG0rFWugMNwXgjnVhwRzbccz3igDwHyqH+VcT67f3VuupvlS+VcR9V9zbrq9jQb1Uei7HzpLNnr3RXDJc4dh0c9k20JGYrMajUEGJA2I2qxc6LYdiCWYkGdXQ7TG67domNjOswIb0UxIt8NwzNmjq0HZBYyzZRoPEiir8UsgkG9bBBIM3FEETIIJ0PZb3GvK6R50+r7nbT8C6IrPwaycsmQqJbglCCttg6gyJ3GoBAPdtVG10Qw4zFnZi2npKOzAAB07RgasdT9lFm4iptl7bK4BjRtJzBTJE86hTiZIU9gBvRk3RIJVQdbexLrB5z4GMczQY3BbOYMGZWWMpFwdkAyAFMpAOuqn3aV2I4JZf0mYkszE51B7SqhEgbQijvMakgkFbnGAq5jcsQAGjrWzwQG9DJm2ZTETqKW5xXKA2a0QZ9F7jRlXOwIFuQQNYOtFpCI/wBZAhWK9oOSCgJZesgwBlBHWHlHZURAiol6L4cbMw/615gg6kTsSI217wCLrY8ggZ7JmNrjncqoki3pJdd++orvGAqljcsAASR1j5wIB1TJm2YGInWi0gJjgrZsi0zSsATmAOhkEEHQzrVC50WwxfPJmSdHWBmLE8tfSMTMDQaEg3nxzBM82iuYJ2XdjmJjKQLcg67Gl88bJnzWQn5xusonaDKaHwp2YxWwaZFQOVCKQpVgGEqUkHbMATBjSaoXOjGHb0ix0I/nAsAktpkiO0zMO6SNtKKYW+WDTHZaOyxYHsqwIJA/P7q7GY+3aKh2IztlXTSfE8h41IFHD8DtIWKuylgwkOsjNpKmNGA0nXvMnWuu8DsupVmLBipIm2PQGVQMqjLppIg9xAAAvfhOzv1qQP6afGmXeK2ljtzLFez2wCIDZis5YzLM7SKeYFGz0cw6wV3DZiZtksQUYSMsRNtTAAjWIqazwm2rSHbn2SyFRIAkSsgwAJBmBrNWk4pZLZBdXNoIzrOuUjSdfSX3iuXHKwtlDnW4SAwOmiu0jv1SKV2BTPA7EETvl5257AIEHLIMEy05tdxCxcwtpba5Q06sSSVklmLMdIG5OwFWK6gAZjuD2rpYs7DMADldV0ysp2GsqxEmYnSNapt0RwpEGdoJzIN4nQLHIaAAaREaUfrqLgUsXgkuWhaLQoyjcTCxpPiBE+NVRwC1rmcmes5pqLyIlwHs7nqwZXLueWlF66gAAOidjrGcsdfRAKAKJLEbEtqdJ2EARAqw/R+wQqgkKqlQoZYgmY1G2p08feXrqLsAM/R2yVjrHiIEuhhdOzMSQMoOpOsnWTJa5cB5jUjmPzhT66gD598qQ/lXEfVfc26Wk8qPyriPqvubdLXr6HlR6LsfPlvZ7D0VZRw3Dl4yraRjv805gdNTBANPfhOCaCYUOxJBcpnIiVcMc2hCnLpBVdNBFfozkHC7RcSvUiQNGIjYHSD7adjMBhww6xLqvofTMliZKg5iCzNaUEjclNdRXmNI86fV9zsp+BdEFreHtZDaQgAZSVBzQC2YaE6Zsp9ep76seaWMnVlCU17LOzDVSsDMxgZWIju9QoDY4rgsOD1RnMyoQMxgr2FA6zQBVI0B0Uqdom/d47ZUK26Ns8Qvp9WRrBkGSQBIANYK6LLN3hGFYuWsgm4QW1OpEx87T0jt30o4XhgpQW+yWzEZmgmAuoza6KNNhAO9Vm41ZkgCYIXQDVjMKJjXSPaO+ob3SjDLEMGlgmikayAdWAECQT3Ag8xVYmFi+nC8OAw6sEOZIJ0jLkCjXRQpIA8aS7wjCsXLWQTcYM0sdWGaD6WnpNt31Be4xaW2t0DMjZjmAAAyzM5ogyMoG86UrcZw4E5xEqNFY6uCyaBeYUmliYWJrfC7KhlUMLb6tbDQhOgkn0tlAjNlgRFJi+H23t9UFt9UZzI9vrVaSD6JcDcTtvrvVduP4fKzA5sql4CNJUDNpKgarqPzhqJFQL0mtM+VLbvL5AQq5SSzKDJPonKSD3RRdsAphrWUNLBizFjAyj0VWAMx/N76q4zBm7GfqjlJI/nBE98OJ9vdXYXiqXCAts6kj5mnZDqSM0gEEctJExNQHpBbGUtbZQwBnsEBScuYlWOmqnvIMgaUsxiHgSb5LEmdYuSJkaHPIGpgCI5RTl4OAIC2QMxaB1oEmJkZ9QYHZOmg0qI9KLBbKim4cwQFQsFmCFRJIic4EmNQe6pbvSGwokg7ZoyyTKC4gAEkllkj/APLTEUZgRDo8kzlterNeieTfznpDk245RV3DYMr1a/k1S2TCqG/NZQBmYwO39lMxPFkTMeqdshIMBJ0trdkAsJENE6QQZjQlh47ZzFQJIumyYCxnCC4dSdABI15gjukzAJ5hXZhQ38PWOr6yYAySCpUjOYAOYDUQZH9E05uM2Zhe2QrNCryVM4EtCgsNgTr7DCAIZhXZhQ1ONIWKi2+gknKsZcrMG3kg5GEx3d4pcJxuzcKiCpfKVlD2s8RqoInUSDqJExRYAjmFdmFDzxVZI6p5AciApzdXEhYYye0PaCNwaq4bpTYcgBWEwRKTIJy/NmIM+7STpQAazCuzCm2mVlDAaMARIgwRI0Ikeo07IO4e6gDswpZpMg7h7qR1EbDdeXiKAPn/AMqXyriPqvubddS+VL5VxH1X3Vulr2NBf1R6LsfPlvZ7D0NK+YYcNBBtLodiCIOh3FGEt2wAAqALtAAjY6QNNVB07h3V410g6UYrDWsEli+9tWwqMQsQTncTqO4ChA8oXEfpdz+78K83WoylVk1xfc3jVUYpfhHvAwdjbq7UTMZE3O5230HupRhrIiEt6AgdldATmIGmgnX1614SPKBxD6Xc/u/Cj3AukOPuDrLmKu5IMQygmOe1YuhJZ3KVZPcj1q1ZtKAFCgCSOcFjmJk6yTr66YMHYiOrtQCTGRIkxJiN9B7hXjnE+lnELbwuLukHbbn7KqnprxEEA4m6JMcvhRqJP1B1kj2tMFZGyrG4B7SruDlQyqTJnKBM6zT1wtkT2U1bMZAPagCddtAPdXmVrjmLNg/+ru9aRIJYBZ7ojTuoFe6X8TQS2IuifFaFRk/UHWS9D2WzwzDoQVt21IUqIGkMZbTbU84mp3s2iCCqEE5iCqkEjYkEb+NeHHp3j/pVz3j4Vw6eY/6Vc94+FVs0uItoie3phrIOYJbDAkyFUGW9IzEyYEnnFI2EsEybdqdNciz2RlXlyGg7hpXiJ6ecQ+lXPePhTh0+x8R5xcnvn/Lals0w18T218NZO6WzpGqqdIAjUdwA9QHdTr1q04hlRh3MqsNNBoR4n3mvER5QMf8ASH99NHTzHTri7oHhl/zFGzT4htET3C5ZtMQSqEiYJUE6gA6kcwAPUBTmFszIUzvIB5ZdfZp6hXht3pxj9xjLvqMT+6oP+PuIfS7n934VWzS4htET3a1h7K6KltdtlUbSBsP6TfrHvNJbwtlTKpbBgiQigw2+oHOB7q8K/wCPuIfS7n934Uq9P+IfSrnvHwo2WXENoie6ebWc2bJbza65VnUQdYnUCPVSjD2Q2bJbzaHNlXNI1BmJ0rwtennED/8ALuD9X4Up6eY+P/d3f7vwo2WXENoie4rg7A2t2hIIPYXY7jbY0vm1mCMluG0IyrBHcdNdq8MPT3iH0q5/d+FN/wCP+IfS7n934UbNLiGvie9o6gACAAIAGgAGwFL1w7xXgH4weI/S7n934Vx8oPEfpdz+78KWzS4j18T3/rh3ika4DzG4/eK+f/xhcR+l3P7vwrWeTLpVi8Rjgl/ENcQ2rpykjdcsHQeJqZUJRV2xxqpuxlvKj8q4j6r7m3S13lR+VcR9V9zbrq9TQ8qPRdjllvYvTQdnA/2RP8dygVrh7tqFMd+w/wC9ajpLhsyYLSQMJbkbH07mxoBZtsjFlC6EwDJ07x418Sfjl1fcPRdF2DXDuC2Vg3crwDzME9mBG8DteuasvxVVGVCIGkAACPZWWvYgsZ29pP76jzGowX3ixcA/dxy3CJ1A/wB7058SpZQSIBn/AGYrPqSOdLJq8JN2aXEcUUgoJHMGqi3jOhk+qR9lBhU6YkgQDFGGwOTJMeSWzEzPgRVcVY6zMO1HtnSmHLrpVIkipaXLXZaaASK6KeLZ5a8z6qVbRMwDpqfAaCfVJHvpiGRTSlSZaQinYBnViuC0+KuJwtoBZlUHvPa91DyGD8tcVrXWRhLXUtbP5RJLTrJPfy0quccnW9ZCsSSToNZ9fKox/gtxt6gvhXR25fDMAVtoJZyNB3COZNR4ngpAXIc5I7Q2g9wmtEOkICROkgsCZLeuh+P4lbuXMw08I8IqU23mU8NsmZu5ZIMEQRUZWi2LwgYyrz4RtVK5hSPH7KszuVMlbTyQD+Uh/UXv9FZFkrY+SNf5SH9Te/0VnV8DNafiQJ8qXyriPqvubdLSeVL5VxH1X3Vulr7lDyo9F2FLeyXpffZVwOUxODSf17lZxsSxrQdM/RwP9kT/AB3KzlfGkvvl1fcTe7ouwq0+aaBTwKZJwqdcMxAIGhmPZvU2As2oJuNy0An7TTr2LGy7CI79KV87Dw+rKkUoFT27w+dvtt++rVi5ZUyRJ7iJFMWEoxSgVbxN9XO0HvqKxbzMoJAkgSWCr7WOw8aPQTQ7h+Aa9cW0gBdzCgmJMEgTymIo50e4LZGKe1jmNoJbuFohspCEmWBOV1kGAG7Qy1Pxi0nDsVabB3+shVckPqwY5wrhQBkZCg8RJPdWfx+Pe9cNy6czt6TQBMd8AT66jOW7cXZR37w90e4rhMNdxPW2hctsDbtxNw5WaD2pVWTKJOgJIERJqLo9x2xZtYhb1lbjXlKr2BlXQtqQQ2Qutvsg6QTPIgIrqeBCxtGg4Dw3C3MPiHv3Al1VbqwO0Y7Mt1WhkEwO0PSYx2JoWOC3Th2xEDqVOXNI9MsFyRuDrOvLnVMiiVvpHfXDnDC4RaJBgaadrMukSGzSZmSoqrNbgye8FRTs5760HGOB2LWEsXbd5Xu3PTUOCFygq2QEAt2t+6NJGtZ+KpNSJlFp5iM8gf7n4UgPhSkUkUxWOLVGTUkUjWyNwRPhQKw0XG76jIp5FXeH8NDntOqL6xmPqFJ2Q7XB62iTAEk8hW18lWDZeIBjA/JXhE6/M1+yosFdwtmDbTM4Bkt2iJEEa6e6ink7vIceuQQBbuxryha56srweR0UopSV2ZPyo/KuI+q+6t11d5UflXEfVfdW66vvUF/VHouxnLeyXpckrgROvmiRpM9u5WfGEbtaejv4TWk6TYjJ5iwAJGDSJ2Bz3NfXQA4xyCCfS1Og1NfFnfHLq+7Ktkui7EKip7OFZjAHw9pqJRUgYjSTBpk2JRgTB7wdv3mo8lKAacKYWGhaXLThS5hzNArHBa0V4YP8HoFnzvOufKDrpcyg5ztB1yaFgKrdFsThUxCPiTNte0dGnMuqwF9KTAg6QT3Uy9jba43PZQvbt3QygkMWS02YwQAIIWZjQb7TWcnn0LjHLqO4lwm3hyEvM1y/AL20IVbUgFUe4wbM8R2VWBoJrm4CWs3LiK6myLb3LbkMeru6JcVgqyNpUqDBDAkGiOBwFnGYsqXLXb+JzLlnS0Xe5eNwMIHY0Gs5vDWjeDxgxlzHLYtFhdu2lZpyhgX6vDqAhlLKqhdmzBmyhRlzCIc2jRU095gAldkreW+jdhjetrh2N3S4g6xh1aXLotYe24JMZgOsZt1ViNDEWG6JWA7qbMMzZbYL3RHWMtjD6Z57TJevGZIVQNJmr1yJ1LPPClNKV6R/wlhWuZQhRLsFSWYuGZ8wRBPzbFq47AyZuASIAplnofh8yZrJHWFAql7u9wtffZgWFrDqo03ZoOtGuiGpZg8BbXOhuZ+qDAEqobnJUBiFk9086IdLLGGXEsMIQbQkaFz2gWzatuJ2y6ZcvOaJ9KAqJasInVWgTef0mIuXhmS2SW1ZLJtg+vlOruB3cCuFvC8JcsOrzfOYK5EBBKjkSTBLKNKeNv7h4P8ASZDLSZaINfTQR2QxPo791Vb1zMZj3VqmZONifC8OnK1yAp5SNR/lRPjVxWtBQuo2igbLS27LtouYx3chUtepV8rERwzd3dp665sIcoYA+7buqZ8C0A7kzpOo/wBxUJY9599Ve5Fhl+0y89D3VrPJSCOIrPOzeP8AgrKm6dq1Xkqn8JCf0N3/AEVlW8DLpr7kBPKj8q4j6r7q3XUnlR+VcR9V91bpa+7Q8qPRdiZb2SdMPRwP9jT/AB3Kz4FH+l57OB/sif47lAFr4c/HLq+5tGP2rouxIFqRRSJT43pXHgFC04CkUGpAtVcMByinAVwFOii48Af4fh8GcDdNwnznNKLnUZsg5dgwv5XUEyxt6HTQbwjiTYe71iaEo6EiJAuKVJWdMwkMJ00jnRPiXR23bwdnELdDtc0KqDGrPDHNDLouX0YJU60DUVmrNMpxtYvYHiK4dGGHVlu3FKNeaAyI3pLaRSQpaILliY2A3oetuPs+zUe6pMtSWcMWYASSSABuSToABVbiWrljgnAGxF1bVlQC252CqIJZo5CB7Y5xVfF4ZEuOqMGyMy5oiSpgsPCQda9MOE/BHDbl4ILl8hc8kRJMBeUqs7DUn7PKLN7Oyvt1iidIAbmB3jTf1VjCrik+Bo6dlnvJ9dPCY1Ok6mO7WmZQIjSNvDl7KmC12UQda6MiMAx3YhQWYhRlUEkhV5KoOw8B3Duq9wHC2nxFoXjltFpY9mAEljmzfMhSDz7qGwT3+4EVIuHNwqrNuQNiQJIGy6n1ClLcJRLXHbFlMQ62GL257LEqQQQGBGXTLBETrprG1UClGulHR1sHdVOsVjkWY1IMDPK8gWzROpAoE1tp0IFEXdCcB+Wmmn600iqFhI5PfSEU6KSgnCOTFsvowO/Qa+utX5MMQW4isgfzV7lr8znWPNazyVn+UV/qb3+isqvgZUI2kgF5UflXEfVfdW66u8qPyriPqvubddX3qHlR6LsYS3sk6XA5cDH0NP8AHcoDbU91ajpGkpgv7Jb/AMdyg4sV56tO1SS/L7n0qNO8E/wV7a1JFWFs1KLVRrDTVFVB7KfnEag+41aFqmthZ+cfso1iDVFVH8DHqNOF3wMeqrK4Uj5xqZbJjearWIWqZdx/Ru7aw1vEXDC3IVVYMHElzBBEKsKGBJE5hpvQvJRi1gL93DtBPUWc2YZ4VSSH1WdSSRG+3KKophB/smkqi9R6ohS1XoXk56N6+c3BtpaB79mf2age2gvRTox5zdAM9WkFzPLkoPef3TXqmHgdlQAqwABoNOQA2Arnr1ssKEqdmYTpvgMTj7hs2lFqxhu01y4GVXuR83SWABIEd5PdXnF3BGxntllOQgggFgG2KkaRJgg7V7L0844MNhTvnunIsb6gkn1D/OvEcbih18gTnVZnmSva+0UUb4SZpFu3dBbLOo9vKdx66lNmaBi4yXM0kdoT49/2TWrFkESNf+9dWO28IQxg82qfh7TZ1CmGLKAdZBJEHs66Hu1q6bFSYPCOzqLU9ZrlymGkAnskazAO2tJ1Eaakj4/wO9hXW3eknIIOpUaklVY+lBOscyaGZTyoxxK1cNxheJNxYUyZIyALBPMiIPjNUzhRQqmQnRYPNpt+Q5RXPbggd9EPNaY+F509Yhalg/LTTbq55oP9mkOFHf8AbTxol0mUWWtT5LR/KK/1N7/RWeKCY/8AHvrS+TIj8Igcxavf6KmcrxZOCxnfKj8q4j6r7m3XUnlR+VcR9V9zbpa9Fo/lR6LscElmwzxSzmTCeGEt/wCO7VA4WtALGZMN4YSz/jvUjYAd1eR0qdq01+X3PuaNC9GPQz3UU4Yc+FHvMB3U7zLwrDWG+rAIsHupepadh76O+aDurhgZ76esHgApteFLk9tEsVhLaDNcIUaCSYknSqfF8RbsICIJYwoBB15nTkKtSvuIdlmy1heMYhLT2bZ7D7qNdpLQANZEz4Dwob1pW71TD8pmC5QDOYxC7byQI76pdGDi7mLVrQW49sl060kICNA0AjNBPvia9QwfCLdvEXMVea02KuFurCBclkEEqMyqM9yCJciYIA31ttROfHd/ai0bg4fgwoAzwCxHN2gafnRsBI2HfUnQ7pjaxmZFU23t7KzAll5sNN53GsTQDpbxllwfpEO52yFSzTJ0bUAAR7TWIs49ZS5YHU4hCD2TCtHNBtJnUePOphTxxbe8zqSs7Gi6d8UbE45bMHq7JyhY1ZtCx03BIAjuHjWdXogcS2e26Wsj5Tb1OXLqVzA+uK0HBLFu6hLrNySSHnNBgyCYMTrNaFVAECeX+5P763X2qyM7XzPMuNcEupqyghCG5bSFJB+cNR460R4PiQE6u4cr2uycxGoHokHnpFbbG8PR0IYSp3HP38qy/Euh4ibZaeeY9/s3pv7lYqLcHdD8y6QQZ7jvV7hl65ZYXransnXsgiBBYEkHKCOenPWmcI8lrBRdxl3q7SgsUSRcIGsExC+yT6qiudKjh7LWFGe2zdoXdHRRyDABnM5SC4OgIrJx5Xc31uWaG4vEm45d9WY6mAP3Ae+miwDVTC9J7DnK+ZSxgEgEa95Ho0YwqqxIRwSu4jlsD4jx2rJtx3nRHC9zKTYeomseNHDg+8D3VE3Dl/NHuqNaaasDHC0w4SjPmR7/ALBTXwJjenrRasBvgh3D3Uc8n+GC49SBvbvfuWoTgj+d9gop0OsFcbbn9He/ctUql8jKpTtFswPlS+VcR9V9zbpaTyo/KuI+q+5t0texoP8Aqj0XY89J5sKcb44+HTB5ADmwlqZBOz3e4+NBrvTXE6wVWf6I09UzUnTfFhFwAJicGn2PcrMSCJBDc45j3b15mvCOtk7er7n0qVSSpxSfoFbXSjEAz1rGTOsMPcRpVxum2I09D9Xf7azIvMfR5eGg9tS3MUxULG3OBJPr7qjBHgUqsuJqrXTy7Gtu2T39oD3Saq3OnGILEhgojZUEewtJ+2suwmCCBP8ASqbCWXd8gQEnnOgHM7wB40tXBZ2G6036lu5i2aS7EyDvLf8AipOGcOa46oNC5yoIMsx2A00HeeQBqGxdRLkEliNJVc3hCKRE+JFbzod0YztnvZ7fWAktcuBGa0RBC6SATILcwIGhNEpYUSk2w70Rs2cPdvWQ3Wv1ea7ezAqqAjsLBkDWO+Y79L13jma5bwyIFBLM/WJ2SGMrpuJEmdDMchQ3HcVw6J1HD8OrdY0liSLdwWyJliZKgk9mROX3vAQYe5buKqu0lihYhVEQxVnm0inmT9ogc9r5s2TsrGV6du1y6EsrbCWRMWy0sz5ZMsSW5Aeo1nMDiNQQSGXviRHjsavcR4ktzENc1yTAywrQIAgk9w7/AG1RvhHdmXsHmGHpSdAAswfbXZFWVjlk7u4cTiNwFWQuFQEgznMzLGNOzJ1GtbzgfFFxFvMu40Ze4947wdxXnKrkRCpOb0iMy6HQCIMj20R4NduWryXEHZeJA9FjzXwafm7ihoIux6KMNVjCrZQ9ZdaSuoQCTI5+P7u+pRqoJEaD/wAUPxFqTr76h55G1wd0n6bPlZBA6xSAgEnLoGYncn41jMRh8wkTnUa5iYK7go3cAdu7vqTpjwR7Vw4i2esUsRrCskD0fSnv5aigVnFlouWnjKdVMgpueyAdY1MxVxiksjGUnfMm4pwfsGB2mUHKDuJ3mAY//MjWoOEcSNpVZZS6khjM6bZWRt+Xuo1i3S9ZDvfKM4kmW6ohTChmUaTBIOpGXflWet3CXAGTNsMrSWHdnK5T4685inv3jTs7oM2/KBiFjMLbgbysE+4j91HuH9P8M4/KhrTDwLqfURr7xWFxODzLmEQAoJ7uUH3j/e1PC4QtmIYdmQfWOVZSoU5fg3jpNSPrc9iwnGMNdEpdQ+0Aj1q0EVX4n0hw1ka3FduSoQ7fZt7a8mayQobf7IPcaauJjScvfpWWyxvvN3prtuNfxHp2/wDy7aL4MSxjxiAKM+TPjt6/xJesIjqbzBQAAD2B6+ffXmzp/SB+ytv5Hl/lMf1F7/RWrpxinZHNKtOW9g7yo/KuI+q+5t0tJ5UvlXEfVfdW6WvVUPKj0XY+VLeyh5R0leHf2Nf8b1jvR1FbHykxl4fP0NfvHrFEgiAftrzVfzZdX3Oyn4F0RfwuJPInXlOg9lSXSSZJ09Ww3mqdi0e8H1EVKcTBnasSxM08xJ2jtH2RUli/OVSXLagCCT4RlMnXlzqjcYHaAZ5GB/2rWdG7YtYVrgMXb1zqwVE3MiqCVU/NzE6mfmx30m7DQd6EdHQLv5ZSzQWKgZT4h31YCJkCK1GO44zzbSCkBcwUgKTmVLVvMIY6GDplAnXegHCsc3UtcJtph1VQHdhNxgdO0Toobw1JPjTbnSrzdOV0iYZGz+sqYgDxJMDurN5s3TSRruEW2tW2uX1t3DGlsJn0n0VzaIhkD3sdWoN5QukeGa21u2qpcYBrgypPZAhXbWdBoAOzA25UF6Zs6ElQBBBYsuWFGZiQJM7ga1gsVxos7Fm/nJn9wG+0aGqpwzuyJzVrItnEDSBI7v8AKpg+VjIKmI1+Jp+Gw9pYIZWWAQcwzL61Ok+E0y7huZKsOWup75HKum5zjkuM7BYykjU6ANEZdvVHsFaTgT3LLK5ByaZo1A5dru75NZu3eSROgIieYjXKdOf+VGeGMetAS4QDAX505uRA0I76TKR6vhMYHUEHQgGq9+8qhidFGpJqhZ4haQaOgEwTIAB7t96EdJuPZEIXNsTIgBh3BzI/8VBo2T3eIpctkQjM4JBZjv8Amurdk7TB7tNa8747gVs3ZslSdCdY0MEqSRrB2NXrHGQJzDVhpJ5/bqOe2oPdVSzjrL22zA5ywg6wx7iVkTE7giBvVoybuR8KxWUSvbzSIeIXaG7swII8RUONw7pOXKySOyF025SZXSdu6ocRqT1YmNSM3vggnX31YEAa6Fvmme0B+/u9lMBosqVGQ9W+gKsS6vInU6kH1e6h3WOjGQI568u/xHjV5yH9ExHLQbba71FecMADA5k+Pt99K5RYsYlLy5FIEjmQuvrMVRfCXASJGhjQ/wCY3FDMSwD7iJjTSPEH21dsYzKBOcgieUR7NKdxlpmgQXBB3kaafbpW48kLWvwivVvnPU3pPIDscq8zxXEwVgLlOvPTWtp5Bz/KZ/qLv70rObyBMd5UvlXEfVfc26Wk8qXyriPqvubdLXqaHlR6LsfPks2eu9FcJZfA4U3EtMRaX00RiBrp2gTFFPwXhf0OH/ZWv4apdCFPmGH0P80n7qO5TXltIf8AdPq+520/AuiB/wCC8L+hw/7K1/DXfgzC/ocP+ytfw0Qymuymsblg9eG4UGRZw4P9Xa/hp3mOGmeqsT/V2vhV7Ka7KaQymcLYjL1dnLppktxptpHKmfg/DforH7O18Kv5TXZTQBS8zw8R1dmO7Jaj3RTDwzC/ocP+ytfw0QymuynxouIojAYb9FY/Z2vhXeYYb9FY/Z2vhV7Ka7KfGncZR8ww36Kx+ztfCnJhbA2SyI7ktj9wq5lPjXZTRcCocPYO6WT/ANNv4UjYTDne3ZP/AEW/hVzKfGuynxouIpjBYfYWrHq6u38KevCbMQLFqDy6q3Gm2mWrSqZ51DexiJAd1U6mCQDGnfSuMjHCbP6C1+yT+GubhFkmTYtE/wBVbJ/w0M4jj2z5rN+16AEO8qGzAkhAQCSs6nuG2s0hxDEoGPnFi5AGgZcxPMLMKNNRO5Ougin/AJEH/wADWfo9r9jb/hqO5w3DKCWs2AF3JtWgBGupK6e2oeG8V/Jjr7trPzysIjTx9dR4rEKbGIfMMuec06QBakz4QfdSA4rgO7B+7D0v/oO7Ce6xT26XYSf/AHVv9ehOL6Sr1jNaxlnKSsBrk6ZSGABBC6wfXvI0DAJZcB3YP3YepsGcIrjqfNg50HV9SGPMgZNTtt4VQ4X0utZPy+Js55PovpGn+cxziJ1mlxnHLF67hVtXkuML4MK0mBauyY7tR76APHfKl8q4j6r7m3S0nlR+VcR9V9zbpa9fQX9Uei7HBLez13onxO3bwOGV2APVKdSBoZg6nwPuoqOOWfzx7x3TtP8As6b6VgeEdKeF+a2Uv32V1tLbcBLuwLHLIQj524PIa7zfTpjwkExi7msk9i5qWzEn+Z0OZ2YERBbSBAHna+jVXVk8L3v0fE6oTioK79EbBOM2SMwcRIE5lglvRAM6kwY9R7q5eNWSSA4lYJ1XQE5RJmBJIA75EVkx024RmduvMuIP5O6ABIOgFsd25kwYmoH6VcGJJN9u02Ywl5NZUgylsExlGhMc4JJNY7NV5X7MvWR4m1tcWtMQqsCW2AKydzpr3KT/AORXPxW2C0tGQgNqOyWgqDruZHvrI4Tpvwm2wYYpjBLAG3cygnNJAWyInOZA0MDTSlxHTjhLs7HEsC+WYt3B6On6KSY01nTaORstXlfsw1keJtLeIDAFQSDsRBBnYgzrTLGMVxKSwBIkREjfnrWKwHTDg9lwyYhpXabd2NsvK0Cd9yZ8YAAY3Szg5ABxDGCSp6q5pJZiP5mGEtJDAzAmYo2Wryv2YayPE2p4pbD5MwzyBllZk6gRP+5HeKYvGrJBOcQoLMcywFGhJObQfEd4rIHplwjOH85eRGnV3MuhVojqts1tG9a9xIKWemHCFzRiX7SshlLuzKLZj8lIOVEWf6I5kkmzVeV+zDWR4mzbidsRJ3c2xqD2xMpofSEHTwNTm9pMGPZ8ayLeUPhRmcQdXLn8nf8ASZSp+ZtBOlDrHSXgqEEX27II1S8RBBU/8vcg7iD46UbLV5X7MNZHibVeNWSCQ4gRJkaSYE69+lIeN2dDnGuaNQZyRm2PKR+sO8Vj06X8IE/+qeW1J6u5OYkFmH5LQnKJ5aaAU1ulXBigTzhoB0/JXCdFVVEmzMAW0Ec8nazSZNmq8r9mGOPE3FviCM2VTLQDAiYIBB37mU+0d9Sm7/Rb7PV3+IrCYjpdwZ/SvsTCgnJezEILYWSbev8ANKdeZJ51A3SDghgde8LyC3oM7yOr56T3wJmBRstXlfsxayPE3d3idtTDEKezoSoPakKYnQHK36p7jSLxe2SQG1BYESBqnpjeNIM+o9xrIXemvCGUL5wwCggRbujQ55H83EEXHHqPeJp1vpzwlXDjEtIcvHVXAuYiCYFod59+swsPZavI/Zj1keJrfw1bgnPoApJzCIcSh31BGs1Ld4gqgliQAATqNjoDvtWLPTbhMR5047KKCLd2VW2GUATa10dpmd9IqNOmHCFzZcU6lwFJ6u6YUEnKM1o9nVgRrIYzOkLZqvI/Zi1kOJt14kpYqDLAgESJlgSBvzAJ9hpl7i1tPSbKQY1ZZnsmN52dD6mHfWTt9POFC4bnnLZj/wDXdgbyQOqidW/XaIqvi+lnBrjMzYhszRLdXdkxk5G2RtbXly8BBstXlfsx6yPE3CcSDMUBJZdxIkSAe/uZf1h3invjcsSWGY5VkgSSCQBJ1MAmPCsRiumfB7kzfIJdXLC3ezEoFCgk2z2eyNO/WnYbpzwm2pVcSwEq09XdBBRQqkRbHIA+v3UbLV5X7MNZHibOxxAPORi2U5TDAwQAYMNoYIPtqUXSeTe06fvrIYbyj8KtyFvwDl/5d7TKqoI7Hci1N+NPhv0j/wDle/go2atyv2DWR4nk/lSP8q4j6r7m3XVU6fcVtYjiF67ZbNbfq8phhOW2inRgDuDyrq9TRTVOKa9F2OGTz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78" name="AutoShape 6" descr="data:image/jpeg;base64,/9j/4AAQSkZJRgABAQAAAQABAAD/2wCEAAkGBhMSERUUEhMWFBQUGBcYFxgYFhcWFhcYFRoXFxUYGBYXHCYeFxojHRUXHy8gJCcpLCwsFx4xNTAqNSYsLCoBCQoKDgwOGg8PGiofHB8qKSkpKSkpKSwsLCwpLi0pKSwpLCwsLCwsLCkpLCksLCwsKSwsLCkpKSwsLCw1KSwpNv/AABEIAO8A0wMBIgACEQEDEQH/xAAcAAABBQEBAQAAAAAAAAAAAAAFAQIDBAYABwj/xABOEAACAQIEAgUHBgkKBQUBAAABAhEAAwQSITEFQQYTIlFhBxQycYGR0TVCVIOhsxUXI1JTkpOx0iUzYnN0orLBwvAWQ4Lh8SQ0RGNyo//EABoBAAMBAQEBAAAAAAAAAAAAAAABAgMEBgX/xAAzEQACAQICCAUEAgEFAAAAAAAAAQIDERIhBBMUMVFScbEyM0GRoRUiYdEFI4FCU3KSwf/aAAwDAQACEQMRAD8Aq8HwFzF2rmIvXCbjTklQ2dgrMZJ9EdmANI9QioMFwq9eAysgYkgKV1kHKBosSWhQPHumD3RvoLiHwtp0xSorqGC5XMTpuDrV4eTbEiIxagK2YQtwANyYdrRvHevTvTI06k0qytdWWF5Wumt3T5Pg7NUm05U/8p7zJ3+FXVZQLltgxIzAEKMqLdJ1WSMjA6erumG3w++wDIFZSCVb8msgFVmGIIksAARJnSa11zydX0CscYgFsdk5bnYGgGXtdnYDTuFRt0JvHfHAxPzMRpJDHnpqAfWB3Vqv5KmkrVIt/wDF/wDi6A9DlfwO3VGZucHxSgFkUAzBLWhsCxPpbQJnaCDzFMucMxCiYTLEzNuPQ6w7kbLPtBG9ag9Bb0R54I7urvxouTafzBl9Wm1K3Qa6RlOMBHd1d/mAp0n80AerSmv5OH+5D/rIWxy5H7oy4wNzqy+dNEDwV1Iys5A7MSFQnXvApcLw27cC5XtyyFwsdqA7IwjLqwyEkCeValuhd6I88QCFWBavKCEJyyB6Ua71GnQW4NRjFBGxFu+CNc3+LX160fUqdn/Yt/K93sPY5cj90Y7FO6EAkGVVvRGmcTBkbiofPH8Pcvwra3ugLsQTirWgCj8hd0CiAKj/ABdt9KtfsbtdMP5TRMKxTz6P9GMtCrX+2OXVGO87fvH6q/Cu87fw9y/CttY8mTuCVxNoxofyVwa78zUv4p736e3+yf41X1XQuf4f6J2LSOX5RhPO37x+qvwrvO38Pcvwrd/invfp7f7J/jXfiovfp7X7N/jR9U0Ln+H+g2LSOX5RhPO37x+qvwrvO38Pcvwrd/invfp7f7J/jSN5Kbw/+Ra1/wDrf19/hR9V0Ln+H+g2LSOX5RhPPH7x7h8K7zx/D3D4Vu/xVXfpFr9m/wAa78VN76Ra/Zv8aPquhc/w/wBBsWkcvyjC+eP4e4fCk88fw9w+Fbv8VN76Ra/Zv/FXfipvfSLX7N/4qPquhc/w/wBBsWkcvyYXzx/D3D4Unnj+HuHwrd/ipvfSLX7N/wCKu/FTe+kWv2b/AMVH1XQuf4f6DYtI5fky/ASLjsLgkBJAECTmUDbXnVm8EzEZMuUTzn0lEdonkTWownkyv22kX7c6bJcUgghgQQ0gyoqXE+TvEOxdr6s5EFmF1yRppq39EVx1P5HRnNuM8v8APax0w0SooWcczFYoqB2SC2kjK2k6bkwYmtDf4DZFpriqCqAhiS85tANFIBkncQBzjSbreTC+f+emn9C4dtvnVcudBcTGt+2BDTpdA7fp/P0B5ivmfyWmayMVo1W2++bXT0Pqfx9GlCTekU+Fsk+vqeX8Q6UYyxde1avuttGIVZOg3j7a6q/TLAth8betOVdlKklQVXtIraAydM0b8q6vvUo0JQi3ZtpehySxYnZZHtXRzBdbwzDLIByIQSuYDKZ9GQD7dPCrb8Hvk/8Au3AkmMp7iBrn2k5iBzGmUAAU+jVsNwy0GfIDZUEnZec7ipr3B7wJBxjgOMizmLElCH3eM053EbTrIUAeI0jzZ9X3PpU/AuiLQ4bcVLga610uylQZ7EMsgSx00O+um8kk2F4PcyKvnBLIMoc7xA3AjWQ2vcx8KkR1BW2XOfKDEtJA0nnGx3PI065dRSQXjKMxk7Lrqe4aH3Gsk7FlBejbhhF1SouK0GTmVQoCvmkdnLpp847GDU9rhLizcsMVYXQe3JhTkVQxU6lmZc5IO7Hfep7+IRPTfLAnUmYnLMb76U1cXbMRcBlso7Xzu77R7x3iqxBYmwfD2S6z9YILucuvoOBofEMqxvABG0BSnWjvoNdxKKuZngAlZLcxMj16HTwpl3H2ljNdAkBhLbg7EeB19xPI0YgsHOsHf9tDuOXGNsrbZ0dgcroguZDyJVtD6jvrtuIg6wDm0aIObQztFJbuK0ZWmQGEH5pmD6tDr4UnIBmADdstm1K6uArNltopYgADUg7ACh/GccZmzeSVDadYACwMiVmHBgrB2mdN6I4jEJbjO+WTAknU7xSJxC2VZhdBVPSOfRdJ1M6f9j3VAwThuI3s/bv4fJOwIzEdkbzExmOgAkCNKgS5cyKDiVMZCy9ecxyFQ6i7vDg3GnlCD1G14laJIF0EqCSA5kAbmu/CVqJ64RIE59JIkaz3AmdtD3GmAMvcQujKEv2DCqGJKglgO2Ry11jxidJFT4PFZupD3EuXM7lshBEFb2WB3AFRr3UQsYtH9C5mmdmPzYzaeGZZ7pFR/hG1qOuGmae3tk1adeW/qE0AW66qf4Qs/pR6QX0j6RBIXxMAn2VPZdXGZWzA8wTy0NICWuqHrUlhn1USwzHQRMn2a+0d4povpIHWCTsM2p0nTXuIPqI76ALFdNQ3nVBLvlGgktAkmB9tRWsdaYgLczFiQIJMkBSfVAdf1hQA9uKWZP5VP1x8aFcSxrls1jEWVGUdliCCwF4TvES1rTnl5RqZZwCAXMkEgZjMCJPqEj3io3xttcs3Izxl7fpTtGu3jQAM4PxJxn84vWSJOUq41BOb1xrEHu9ptcQ4haa0wW4hJGgDAkmRyqe5xG0rFWugMNwXgjnVhwRzbccz3igDwHyqH+VcT67f3VuupvlS+VcR9V9zbrq9jQb1Uei7HzpLNnr3RXDJc4dh0c9k20JGYrMajUEGJA2I2qxc6LYdiCWYkGdXQ7TG67domNjOswIb0UxIt8NwzNmjq0HZBYyzZRoPEiir8UsgkG9bBBIM3FEETIIJ0PZb3GvK6R50+r7nbT8C6IrPwaycsmQqJbglCCttg6gyJ3GoBAPdtVG10Qw4zFnZi2npKOzAAB07RgasdT9lFm4iptl7bK4BjRtJzBTJE86hTiZIU9gBvRk3RIJVQdbexLrB5z4GMczQY3BbOYMGZWWMpFwdkAyAFMpAOuqn3aV2I4JZf0mYkszE51B7SqhEgbQijvMakgkFbnGAq5jcsQAGjrWzwQG9DJm2ZTETqKW5xXKA2a0QZ9F7jRlXOwIFuQQNYOtFpCI/wBZAhWK9oOSCgJZesgwBlBHWHlHZURAiol6L4cbMw/615gg6kTsSI217wCLrY8ggZ7JmNrjncqoki3pJdd++orvGAqljcsAASR1j5wIB1TJm2YGInWi0gJjgrZsi0zSsATmAOhkEEHQzrVC50WwxfPJmSdHWBmLE8tfSMTMDQaEg3nxzBM82iuYJ2XdjmJjKQLcg67Gl88bJnzWQn5xusonaDKaHwp2YxWwaZFQOVCKQpVgGEqUkHbMATBjSaoXOjGHb0ix0I/nAsAktpkiO0zMO6SNtKKYW+WDTHZaOyxYHsqwIJA/P7q7GY+3aKh2IztlXTSfE8h41IFHD8DtIWKuylgwkOsjNpKmNGA0nXvMnWuu8DsupVmLBipIm2PQGVQMqjLppIg9xAAAvfhOzv1qQP6afGmXeK2ljtzLFez2wCIDZis5YzLM7SKeYFGz0cw6wV3DZiZtksQUYSMsRNtTAAjWIqazwm2rSHbn2SyFRIAkSsgwAJBmBrNWk4pZLZBdXNoIzrOuUjSdfSX3iuXHKwtlDnW4SAwOmiu0jv1SKV2BTPA7EETvl5257AIEHLIMEy05tdxCxcwtpba5Q06sSSVklmLMdIG5OwFWK6gAZjuD2rpYs7DMADldV0ysp2GsqxEmYnSNapt0RwpEGdoJzIN4nQLHIaAAaREaUfrqLgUsXgkuWhaLQoyjcTCxpPiBE+NVRwC1rmcmes5pqLyIlwHs7nqwZXLueWlF66gAAOidjrGcsdfRAKAKJLEbEtqdJ2EARAqw/R+wQqgkKqlQoZYgmY1G2p08feXrqLsAM/R2yVjrHiIEuhhdOzMSQMoOpOsnWTJa5cB5jUjmPzhT66gD598qQ/lXEfVfc26Wk8qPyriPqvubdLXr6HlR6LsfPlvZ7D0VZRw3Dl4yraRjv805gdNTBANPfhOCaCYUOxJBcpnIiVcMc2hCnLpBVdNBFfozkHC7RcSvUiQNGIjYHSD7adjMBhww6xLqvofTMliZKg5iCzNaUEjclNdRXmNI86fV9zsp+BdEFreHtZDaQgAZSVBzQC2YaE6Zsp9ep76seaWMnVlCU17LOzDVSsDMxgZWIju9QoDY4rgsOD1RnMyoQMxgr2FA6zQBVI0B0Uqdom/d47ZUK26Ns8Qvp9WRrBkGSQBIANYK6LLN3hGFYuWsgm4QW1OpEx87T0jt30o4XhgpQW+yWzEZmgmAuoza6KNNhAO9Vm41ZkgCYIXQDVjMKJjXSPaO+ob3SjDLEMGlgmikayAdWAECQT3Ag8xVYmFi+nC8OAw6sEOZIJ0jLkCjXRQpIA8aS7wjCsXLWQTcYM0sdWGaD6WnpNt31Be4xaW2t0DMjZjmAAAyzM5ogyMoG86UrcZw4E5xEqNFY6uCyaBeYUmliYWJrfC7KhlUMLb6tbDQhOgkn0tlAjNlgRFJi+H23t9UFt9UZzI9vrVaSD6JcDcTtvrvVduP4fKzA5sql4CNJUDNpKgarqPzhqJFQL0mtM+VLbvL5AQq5SSzKDJPonKSD3RRdsAphrWUNLBizFjAyj0VWAMx/N76q4zBm7GfqjlJI/nBE98OJ9vdXYXiqXCAts6kj5mnZDqSM0gEEctJExNQHpBbGUtbZQwBnsEBScuYlWOmqnvIMgaUsxiHgSb5LEmdYuSJkaHPIGpgCI5RTl4OAIC2QMxaB1oEmJkZ9QYHZOmg0qI9KLBbKim4cwQFQsFmCFRJIic4EmNQe6pbvSGwokg7ZoyyTKC4gAEkllkj/APLTEUZgRDo8kzlterNeieTfznpDk245RV3DYMr1a/k1S2TCqG/NZQBmYwO39lMxPFkTMeqdshIMBJ0trdkAsJENE6QQZjQlh47ZzFQJIumyYCxnCC4dSdABI15gjukzAJ5hXZhQ38PWOr6yYAySCpUjOYAOYDUQZH9E05uM2Zhe2QrNCryVM4EtCgsNgTr7DCAIZhXZhQ1ONIWKi2+gknKsZcrMG3kg5GEx3d4pcJxuzcKiCpfKVlD2s8RqoInUSDqJExRYAjmFdmFDzxVZI6p5AciApzdXEhYYye0PaCNwaq4bpTYcgBWEwRKTIJy/NmIM+7STpQAazCuzCm2mVlDAaMARIgwRI0Ikeo07IO4e6gDswpZpMg7h7qR1EbDdeXiKAPn/AMqXyriPqvubddS+VL5VxH1X3Vulr2NBf1R6LsfPlvZ7D0NK+YYcNBBtLodiCIOh3FGEt2wAAqALtAAjY6QNNVB07h3V410g6UYrDWsEli+9tWwqMQsQTncTqO4ChA8oXEfpdz+78K83WoylVk1xfc3jVUYpfhHvAwdjbq7UTMZE3O5230HupRhrIiEt6AgdldATmIGmgnX1614SPKBxD6Xc/u/Cj3AukOPuDrLmKu5IMQygmOe1YuhJZ3KVZPcj1q1ZtKAFCgCSOcFjmJk6yTr66YMHYiOrtQCTGRIkxJiN9B7hXjnE+lnELbwuLukHbbn7KqnprxEEA4m6JMcvhRqJP1B1kj2tMFZGyrG4B7SruDlQyqTJnKBM6zT1wtkT2U1bMZAPagCddtAPdXmVrjmLNg/+ru9aRIJYBZ7ojTuoFe6X8TQS2IuifFaFRk/UHWS9D2WzwzDoQVt21IUqIGkMZbTbU84mp3s2iCCqEE5iCqkEjYkEb+NeHHp3j/pVz3j4Vw6eY/6Vc94+FVs0uItoie3phrIOYJbDAkyFUGW9IzEyYEnnFI2EsEybdqdNciz2RlXlyGg7hpXiJ6ecQ+lXPePhTh0+x8R5xcnvn/Lals0w18T218NZO6WzpGqqdIAjUdwA9QHdTr1q04hlRh3MqsNNBoR4n3mvER5QMf8ASH99NHTzHTri7oHhl/zFGzT4htET3C5ZtMQSqEiYJUE6gA6kcwAPUBTmFszIUzvIB5ZdfZp6hXht3pxj9xjLvqMT+6oP+PuIfS7n934VWzS4htET3a1h7K6KltdtlUbSBsP6TfrHvNJbwtlTKpbBgiQigw2+oHOB7q8K/wCPuIfS7n934Uq9P+IfSrnvHwo2WXENoie6ebWc2bJbza65VnUQdYnUCPVSjD2Q2bJbzaHNlXNI1BmJ0rwtennED/8ALuD9X4Up6eY+P/d3f7vwo2WXENoie4rg7A2t2hIIPYXY7jbY0vm1mCMluG0IyrBHcdNdq8MPT3iH0q5/d+FN/wCP+IfS7n934UbNLiGvie9o6gACAAIAGgAGwFL1w7xXgH4weI/S7n934Vx8oPEfpdz+78KWzS4j18T3/rh3ika4DzG4/eK+f/xhcR+l3P7vwrWeTLpVi8Rjgl/ENcQ2rpykjdcsHQeJqZUJRV2xxqpuxlvKj8q4j6r7m3S13lR+VcR9V9zbrq9TQ8qPRdjllvYvTQdnA/2RP8dygVrh7tqFMd+w/wC9ajpLhsyYLSQMJbkbH07mxoBZtsjFlC6EwDJ07x418Sfjl1fcPRdF2DXDuC2Vg3crwDzME9mBG8DteuasvxVVGVCIGkAACPZWWvYgsZ29pP76jzGowX3ixcA/dxy3CJ1A/wB7058SpZQSIBn/AGYrPqSOdLJq8JN2aXEcUUgoJHMGqi3jOhk+qR9lBhU6YkgQDFGGwOTJMeSWzEzPgRVcVY6zMO1HtnSmHLrpVIkipaXLXZaaASK6KeLZ5a8z6qVbRMwDpqfAaCfVJHvpiGRTSlSZaQinYBnViuC0+KuJwtoBZlUHvPa91DyGD8tcVrXWRhLXUtbP5RJLTrJPfy0quccnW9ZCsSSToNZ9fKox/gtxt6gvhXR25fDMAVtoJZyNB3COZNR4ngpAXIc5I7Q2g9wmtEOkICROkgsCZLeuh+P4lbuXMw08I8IqU23mU8NsmZu5ZIMEQRUZWi2LwgYyrz4RtVK5hSPH7KszuVMlbTyQD+Uh/UXv9FZFkrY+SNf5SH9Te/0VnV8DNafiQJ8qXyriPqvubdLSeVL5VxH1X3Vulr7lDyo9F2FLeyXpffZVwOUxODSf17lZxsSxrQdM/RwP9kT/AB3KzlfGkvvl1fcTe7ouwq0+aaBTwKZJwqdcMxAIGhmPZvU2As2oJuNy0An7TTr2LGy7CI79KV87Dw+rKkUoFT27w+dvtt++rVi5ZUyRJ7iJFMWEoxSgVbxN9XO0HvqKxbzMoJAkgSWCr7WOw8aPQTQ7h+Aa9cW0gBdzCgmJMEgTymIo50e4LZGKe1jmNoJbuFohspCEmWBOV1kGAG7Qy1Pxi0nDsVabB3+shVckPqwY5wrhQBkZCg8RJPdWfx+Pe9cNy6czt6TQBMd8AT66jOW7cXZR37w90e4rhMNdxPW2hctsDbtxNw5WaD2pVWTKJOgJIERJqLo9x2xZtYhb1lbjXlKr2BlXQtqQQ2Qutvsg6QTPIgIrqeBCxtGg4Dw3C3MPiHv3Al1VbqwO0Y7Mt1WhkEwO0PSYx2JoWOC3Th2xEDqVOXNI9MsFyRuDrOvLnVMiiVvpHfXDnDC4RaJBgaadrMukSGzSZmSoqrNbgye8FRTs5760HGOB2LWEsXbd5Xu3PTUOCFygq2QEAt2t+6NJGtZ+KpNSJlFp5iM8gf7n4UgPhSkUkUxWOLVGTUkUjWyNwRPhQKw0XG76jIp5FXeH8NDntOqL6xmPqFJ2Q7XB62iTAEk8hW18lWDZeIBjA/JXhE6/M1+yosFdwtmDbTM4Bkt2iJEEa6e6ink7vIceuQQBbuxryha56srweR0UopSV2ZPyo/KuI+q+6t11d5UflXEfVfdW66vvUF/VHouxnLeyXpckrgROvmiRpM9u5WfGEbtaejv4TWk6TYjJ5iwAJGDSJ2Bz3NfXQA4xyCCfS1Og1NfFnfHLq+7Ktkui7EKip7OFZjAHw9pqJRUgYjSTBpk2JRgTB7wdv3mo8lKAacKYWGhaXLThS5hzNArHBa0V4YP8HoFnzvOufKDrpcyg5ztB1yaFgKrdFsThUxCPiTNte0dGnMuqwF9KTAg6QT3Uy9jba43PZQvbt3QygkMWS02YwQAIIWZjQb7TWcnn0LjHLqO4lwm3hyEvM1y/AL20IVbUgFUe4wbM8R2VWBoJrm4CWs3LiK6myLb3LbkMeru6JcVgqyNpUqDBDAkGiOBwFnGYsqXLXb+JzLlnS0Xe5eNwMIHY0Gs5vDWjeDxgxlzHLYtFhdu2lZpyhgX6vDqAhlLKqhdmzBmyhRlzCIc2jRU095gAldkreW+jdhjetrh2N3S4g6xh1aXLotYe24JMZgOsZt1ViNDEWG6JWA7qbMMzZbYL3RHWMtjD6Z57TJevGZIVQNJmr1yJ1LPPClNKV6R/wlhWuZQhRLsFSWYuGZ8wRBPzbFq47AyZuASIAplnofh8yZrJHWFAql7u9wtffZgWFrDqo03ZoOtGuiGpZg8BbXOhuZ+qDAEqobnJUBiFk9086IdLLGGXEsMIQbQkaFz2gWzatuJ2y6ZcvOaJ9KAqJasInVWgTef0mIuXhmS2SW1ZLJtg+vlOruB3cCuFvC8JcsOrzfOYK5EBBKjkSTBLKNKeNv7h4P8ASZDLSZaINfTQR2QxPo791Vb1zMZj3VqmZONifC8OnK1yAp5SNR/lRPjVxWtBQuo2igbLS27LtouYx3chUtepV8rERwzd3dp665sIcoYA+7buqZ8C0A7kzpOo/wBxUJY9599Ve5Fhl+0y89D3VrPJSCOIrPOzeP8AgrKm6dq1Xkqn8JCf0N3/AEVlW8DLpr7kBPKj8q4j6r7q3XUnlR+VcR9V91bpa+7Q8qPRdiZb2SdMPRwP9jT/AB3Kz4FH+l57OB/sif47lAFr4c/HLq+5tGP2rouxIFqRRSJT43pXHgFC04CkUGpAtVcMByinAVwFOii48Af4fh8GcDdNwnznNKLnUZsg5dgwv5XUEyxt6HTQbwjiTYe71iaEo6EiJAuKVJWdMwkMJ00jnRPiXR23bwdnELdDtc0KqDGrPDHNDLouX0YJU60DUVmrNMpxtYvYHiK4dGGHVlu3FKNeaAyI3pLaRSQpaILliY2A3oetuPs+zUe6pMtSWcMWYASSSABuSToABVbiWrljgnAGxF1bVlQC252CqIJZo5CB7Y5xVfF4ZEuOqMGyMy5oiSpgsPCQda9MOE/BHDbl4ILl8hc8kRJMBeUqs7DUn7PKLN7Oyvt1iidIAbmB3jTf1VjCrik+Bo6dlnvJ9dPCY1Ok6mO7WmZQIjSNvDl7KmC12UQda6MiMAx3YhQWYhRlUEkhV5KoOw8B3Duq9wHC2nxFoXjltFpY9mAEljmzfMhSDz7qGwT3+4EVIuHNwqrNuQNiQJIGy6n1ClLcJRLXHbFlMQ62GL257LEqQQQGBGXTLBETrprG1UClGulHR1sHdVOsVjkWY1IMDPK8gWzROpAoE1tp0IFEXdCcB+Wmmn600iqFhI5PfSEU6KSgnCOTFsvowO/Qa+utX5MMQW4isgfzV7lr8znWPNazyVn+UV/qb3+isqvgZUI2kgF5UflXEfVfdW66u8qPyriPqvubddX3qHlR6LsYS3sk6XA5cDH0NP8AHcoDbU91ajpGkpgv7Jb/AMdyg4sV56tO1SS/L7n0qNO8E/wV7a1JFWFs1KLVRrDTVFVB7KfnEag+41aFqmthZ+cfso1iDVFVH8DHqNOF3wMeqrK4Uj5xqZbJjearWIWqZdx/Ru7aw1vEXDC3IVVYMHElzBBEKsKGBJE5hpvQvJRi1gL93DtBPUWc2YZ4VSSH1WdSSRG+3KKophB/smkqi9R6ohS1XoXk56N6+c3BtpaB79mf2age2gvRTox5zdAM9WkFzPLkoPef3TXqmHgdlQAqwABoNOQA2Arnr1ssKEqdmYTpvgMTj7hs2lFqxhu01y4GVXuR83SWABIEd5PdXnF3BGxntllOQgggFgG2KkaRJgg7V7L0844MNhTvnunIsb6gkn1D/OvEcbih18gTnVZnmSva+0UUb4SZpFu3dBbLOo9vKdx66lNmaBi4yXM0kdoT49/2TWrFkESNf+9dWO28IQxg82qfh7TZ1CmGLKAdZBJEHs66Hu1q6bFSYPCOzqLU9ZrlymGkAnskazAO2tJ1Eaakj4/wO9hXW3eknIIOpUaklVY+lBOscyaGZTyoxxK1cNxheJNxYUyZIyALBPMiIPjNUzhRQqmQnRYPNpt+Q5RXPbggd9EPNaY+F509Yhalg/LTTbq55oP9mkOFHf8AbTxol0mUWWtT5LR/KK/1N7/RWeKCY/8AHvrS+TIj8Igcxavf6KmcrxZOCxnfKj8q4j6r7m3XUnlR+VcR9V9zbpa9Fo/lR6LscElmwzxSzmTCeGEt/wCO7VA4WtALGZMN4YSz/jvUjYAd1eR0qdq01+X3PuaNC9GPQz3UU4Yc+FHvMB3U7zLwrDWG+rAIsHupepadh76O+aDurhgZ76esHgApteFLk9tEsVhLaDNcIUaCSYknSqfF8RbsICIJYwoBB15nTkKtSvuIdlmy1heMYhLT2bZ7D7qNdpLQANZEz4Dwob1pW71TD8pmC5QDOYxC7byQI76pdGDi7mLVrQW49sl060kICNA0AjNBPvia9QwfCLdvEXMVea02KuFurCBclkEEqMyqM9yCJciYIA31ttROfHd/ai0bg4fgwoAzwCxHN2gafnRsBI2HfUnQ7pjaxmZFU23t7KzAll5sNN53GsTQDpbxllwfpEO52yFSzTJ0bUAAR7TWIs49ZS5YHU4hCD2TCtHNBtJnUePOphTxxbe8zqSs7Gi6d8UbE45bMHq7JyhY1ZtCx03BIAjuHjWdXogcS2e26Wsj5Tb1OXLqVzA+uK0HBLFu6hLrNySSHnNBgyCYMTrNaFVAECeX+5P763X2qyM7XzPMuNcEupqyghCG5bSFJB+cNR460R4PiQE6u4cr2uycxGoHokHnpFbbG8PR0IYSp3HP38qy/Euh4ibZaeeY9/s3pv7lYqLcHdD8y6QQZ7jvV7hl65ZYXransnXsgiBBYEkHKCOenPWmcI8lrBRdxl3q7SgsUSRcIGsExC+yT6qiudKjh7LWFGe2zdoXdHRRyDABnM5SC4OgIrJx5Xc31uWaG4vEm45d9WY6mAP3Ae+miwDVTC9J7DnK+ZSxgEgEa95Ho0YwqqxIRwSu4jlsD4jx2rJtx3nRHC9zKTYeomseNHDg+8D3VE3Dl/NHuqNaaasDHC0w4SjPmR7/ALBTXwJjenrRasBvgh3D3Uc8n+GC49SBvbvfuWoTgj+d9gop0OsFcbbn9He/ctUql8jKpTtFswPlS+VcR9V9zbpaTyo/KuI+q+5t0texoP8Aqj0XY89J5sKcb44+HTB5ADmwlqZBOz3e4+NBrvTXE6wVWf6I09UzUnTfFhFwAJicGn2PcrMSCJBDc45j3b15mvCOtk7er7n0qVSSpxSfoFbXSjEAz1rGTOsMPcRpVxum2I09D9Xf7azIvMfR5eGg9tS3MUxULG3OBJPr7qjBHgUqsuJqrXTy7Gtu2T39oD3Saq3OnGILEhgojZUEewtJ+2suwmCCBP8ASqbCWXd8gQEnnOgHM7wB40tXBZ2G6036lu5i2aS7EyDvLf8AipOGcOa46oNC5yoIMsx2A00HeeQBqGxdRLkEliNJVc3hCKRE+JFbzod0YztnvZ7fWAktcuBGa0RBC6SATILcwIGhNEpYUSk2w70Rs2cPdvWQ3Wv1ea7ezAqqAjsLBkDWO+Y79L13jma5bwyIFBLM/WJ2SGMrpuJEmdDMchQ3HcVw6J1HD8OrdY0liSLdwWyJliZKgk9mROX3vAQYe5buKqu0lihYhVEQxVnm0inmT9ogc9r5s2TsrGV6du1y6EsrbCWRMWy0sz5ZMsSW5Aeo1nMDiNQQSGXviRHjsavcR4ktzENc1yTAywrQIAgk9w7/AG1RvhHdmXsHmGHpSdAAswfbXZFWVjlk7u4cTiNwFWQuFQEgznMzLGNOzJ1GtbzgfFFxFvMu40Ze4947wdxXnKrkRCpOb0iMy6HQCIMj20R4NduWryXEHZeJA9FjzXwafm7ihoIux6KMNVjCrZQ9ZdaSuoQCTI5+P7u+pRqoJEaD/wAUPxFqTr76h55G1wd0n6bPlZBA6xSAgEnLoGYncn41jMRh8wkTnUa5iYK7go3cAdu7vqTpjwR7Vw4i2esUsRrCskD0fSnv5aigVnFlouWnjKdVMgpueyAdY1MxVxiksjGUnfMm4pwfsGB2mUHKDuJ3mAY//MjWoOEcSNpVZZS6khjM6bZWRt+Xuo1i3S9ZDvfKM4kmW6ohTChmUaTBIOpGXflWet3CXAGTNsMrSWHdnK5T4685inv3jTs7oM2/KBiFjMLbgbysE+4j91HuH9P8M4/KhrTDwLqfURr7xWFxODzLmEQAoJ7uUH3j/e1PC4QtmIYdmQfWOVZSoU5fg3jpNSPrc9iwnGMNdEpdQ+0Aj1q0EVX4n0hw1ka3FduSoQ7fZt7a8mayQobf7IPcaauJjScvfpWWyxvvN3prtuNfxHp2/wDy7aL4MSxjxiAKM+TPjt6/xJesIjqbzBQAAD2B6+ffXmzp/SB+ytv5Hl/lMf1F7/RWrpxinZHNKtOW9g7yo/KuI+q+5t0tJ5UvlXEfVfdW6WvVUPKj0XY+VLeyh5R0leHf2Nf8b1jvR1FbHykxl4fP0NfvHrFEgiAftrzVfzZdX3Oyn4F0RfwuJPInXlOg9lSXSSZJ09Ww3mqdi0e8H1EVKcTBnasSxM08xJ2jtH2RUli/OVSXLagCCT4RlMnXlzqjcYHaAZ5GB/2rWdG7YtYVrgMXb1zqwVE3MiqCVU/NzE6mfmx30m7DQd6EdHQLv5ZSzQWKgZT4h31YCJkCK1GO44zzbSCkBcwUgKTmVLVvMIY6GDplAnXegHCsc3UtcJtph1VQHdhNxgdO0Toobw1JPjTbnSrzdOV0iYZGz+sqYgDxJMDurN5s3TSRruEW2tW2uX1t3DGlsJn0n0VzaIhkD3sdWoN5QukeGa21u2qpcYBrgypPZAhXbWdBoAOzA25UF6Zs6ElQBBBYsuWFGZiQJM7ga1gsVxos7Fm/nJn9wG+0aGqpwzuyJzVrItnEDSBI7v8AKpg+VjIKmI1+Jp+Gw9pYIZWWAQcwzL61Ok+E0y7huZKsOWup75HKum5zjkuM7BYykjU6ANEZdvVHsFaTgT3LLK5ByaZo1A5dru75NZu3eSROgIieYjXKdOf+VGeGMetAS4QDAX505uRA0I76TKR6vhMYHUEHQgGq9+8qhidFGpJqhZ4haQaOgEwTIAB7t96EdJuPZEIXNsTIgBh3BzI/8VBo2T3eIpctkQjM4JBZjv8Amurdk7TB7tNa8747gVs3ZslSdCdY0MEqSRrB2NXrHGQJzDVhpJ5/bqOe2oPdVSzjrL22zA5ywg6wx7iVkTE7giBvVoybuR8KxWUSvbzSIeIXaG7swII8RUONw7pOXKySOyF025SZXSdu6ocRqT1YmNSM3vggnX31YEAa6Fvmme0B+/u9lMBosqVGQ9W+gKsS6vInU6kH1e6h3WOjGQI568u/xHjV5yH9ExHLQbba71FecMADA5k+Pt99K5RYsYlLy5FIEjmQuvrMVRfCXASJGhjQ/wCY3FDMSwD7iJjTSPEH21dsYzKBOcgieUR7NKdxlpmgQXBB3kaafbpW48kLWvwivVvnPU3pPIDscq8zxXEwVgLlOvPTWtp5Bz/KZ/qLv70rObyBMd5UvlXEfVfc26Wk8qXyriPqvubdLXqaHlR6LsfPks2eu9FcJZfA4U3EtMRaX00RiBrp2gTFFPwXhf0OH/ZWv4apdCFPmGH0P80n7qO5TXltIf8AdPq+520/AuiB/wCC8L+hw/7K1/DXfgzC/ocP+ytfw0Qymuymsblg9eG4UGRZw4P9Xa/hp3mOGmeqsT/V2vhV7Ka7KaQymcLYjL1dnLppktxptpHKmfg/DforH7O18Kv5TXZTQBS8zw8R1dmO7Jaj3RTDwzC/ocP+ytfw0QymuynxouIojAYb9FY/Z2vhXeYYb9FY/Z2vhV7Ka7KfGncZR8ww36Kx+ztfCnJhbA2SyI7ktj9wq5lPjXZTRcCocPYO6WT/ANNv4UjYTDne3ZP/AEW/hVzKfGuynxouIpjBYfYWrHq6u38KevCbMQLFqDy6q3Gm2mWrSqZ51DexiJAd1U6mCQDGnfSuMjHCbP6C1+yT+GubhFkmTYtE/wBVbJ/w0M4jj2z5rN+16AEO8qGzAkhAQCSs6nuG2s0hxDEoGPnFi5AGgZcxPMLMKNNRO5Ougin/AJEH/wADWfo9r9jb/hqO5w3DKCWs2AF3JtWgBGupK6e2oeG8V/Jjr7trPzysIjTx9dR4rEKbGIfMMuec06QBakz4QfdSA4rgO7B+7D0v/oO7Ce6xT26XYSf/AHVv9ehOL6Sr1jNaxlnKSsBrk6ZSGABBC6wfXvI0DAJZcB3YP3YepsGcIrjqfNg50HV9SGPMgZNTtt4VQ4X0utZPy+Js55PovpGn+cxziJ1mlxnHLF67hVtXkuML4MK0mBauyY7tR76APHfKl8q4j6r7m3S0nlR+VcR9V9zbpa9fQX9Uei7HBLez13onxO3bwOGV2APVKdSBoZg6nwPuoqOOWfzx7x3TtP8As6b6VgeEdKeF+a2Uv32V1tLbcBLuwLHLIQj524PIa7zfTpjwkExi7msk9i5qWzEn+Z0OZ2YERBbSBAHna+jVXVk8L3v0fE6oTioK79EbBOM2SMwcRIE5lglvRAM6kwY9R7q5eNWSSA4lYJ1XQE5RJmBJIA75EVkx024RmduvMuIP5O6ABIOgFsd25kwYmoH6VcGJJN9u02Ywl5NZUgylsExlGhMc4JJNY7NV5X7MvWR4m1tcWtMQqsCW2AKydzpr3KT/AORXPxW2C0tGQgNqOyWgqDruZHvrI4Tpvwm2wYYpjBLAG3cygnNJAWyInOZA0MDTSlxHTjhLs7HEsC+WYt3B6On6KSY01nTaORstXlfsw1keJtLeIDAFQSDsRBBnYgzrTLGMVxKSwBIkREjfnrWKwHTDg9lwyYhpXabd2NsvK0Cd9yZ8YAAY3Szg5ABxDGCSp6q5pJZiP5mGEtJDAzAmYo2Wryv2YayPE2p4pbD5MwzyBllZk6gRP+5HeKYvGrJBOcQoLMcywFGhJObQfEd4rIHplwjOH85eRGnV3MuhVojqts1tG9a9xIKWemHCFzRiX7SshlLuzKLZj8lIOVEWf6I5kkmzVeV+zDWR4mzbidsRJ3c2xqD2xMpofSEHTwNTm9pMGPZ8ayLeUPhRmcQdXLn8nf8ASZSp+ZtBOlDrHSXgqEEX27II1S8RBBU/8vcg7iD46UbLV5X7MNZHibVeNWSCQ4gRJkaSYE69+lIeN2dDnGuaNQZyRm2PKR+sO8Vj06X8IE/+qeW1J6u5OYkFmH5LQnKJ5aaAU1ulXBigTzhoB0/JXCdFVVEmzMAW0Ec8nazSZNmq8r9mGOPE3FviCM2VTLQDAiYIBB37mU+0d9Sm7/Rb7PV3+IrCYjpdwZ/SvsTCgnJezEILYWSbev8ANKdeZJ51A3SDghgde8LyC3oM7yOr56T3wJmBRstXlfsxayPE3d3idtTDEKezoSoPakKYnQHK36p7jSLxe2SQG1BYESBqnpjeNIM+o9xrIXemvCGUL5wwCggRbujQ55H83EEXHHqPeJp1vpzwlXDjEtIcvHVXAuYiCYFod59+swsPZavI/Zj1keJrfw1bgnPoApJzCIcSh31BGs1Ld4gqgliQAATqNjoDvtWLPTbhMR5047KKCLd2VW2GUATa10dpmd9IqNOmHCFzZcU6lwFJ6u6YUEnKM1o9nVgRrIYzOkLZqvI/Zi1kOJt14kpYqDLAgESJlgSBvzAJ9hpl7i1tPSbKQY1ZZnsmN52dD6mHfWTt9POFC4bnnLZj/wDXdgbyQOqidW/XaIqvi+lnBrjMzYhszRLdXdkxk5G2RtbXly8BBstXlfsx6yPE3CcSDMUBJZdxIkSAe/uZf1h3invjcsSWGY5VkgSSCQBJ1MAmPCsRiumfB7kzfIJdXLC3ezEoFCgk2z2eyNO/WnYbpzwm2pVcSwEq09XdBBRQqkRbHIA+v3UbLV5X7MNZHibOxxAPORi2U5TDAwQAYMNoYIPtqUXSeTe06fvrIYbyj8KtyFvwDl/5d7TKqoI7Hci1N+NPhv0j/wDle/go2atyv2DWR4nk/lSP8q4j6r7m3XVU6fcVtYjiF67ZbNbfq8phhOW2inRgDuDyrq9TRTVOKa9F2OGTz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080" name="Picture 8" descr="http://de.movietoolbox.com/i/dvd_conve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2592288" cy="29264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82" name="Picture 10" descr="http://www.anymediaeditor.com/image/convert-2d-video-to-3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2536">
            <a:off x="4305380" y="3442845"/>
            <a:ext cx="3684718" cy="2763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Srce 9"/>
          <p:cNvSpPr/>
          <p:nvPr/>
        </p:nvSpPr>
        <p:spPr>
          <a:xfrm rot="1572622">
            <a:off x="7629234" y="3697525"/>
            <a:ext cx="288032" cy="216024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ASF</a:t>
            </a:r>
            <a:endParaRPr lang="hr-HR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   * Microsoftov digitalni video kontejner format</a:t>
            </a:r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* dio Windows </a:t>
            </a:r>
            <a:r>
              <a:rPr lang="hr-HR" dirty="0" err="1" smtClean="0"/>
              <a:t>Media</a:t>
            </a:r>
            <a:r>
              <a:rPr lang="hr-HR" dirty="0" smtClean="0"/>
              <a:t> okvira </a:t>
            </a:r>
            <a:endParaRPr lang="hr-HR" dirty="0"/>
          </a:p>
        </p:txBody>
      </p:sp>
      <p:pic>
        <p:nvPicPr>
          <p:cNvPr id="2050" name="Picture 2" descr="http://www.umacsoft.com/images/as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2664296" cy="2664297"/>
          </a:xfrm>
          <a:prstGeom prst="rect">
            <a:avLst/>
          </a:prstGeom>
          <a:noFill/>
        </p:spPr>
      </p:pic>
      <p:pic>
        <p:nvPicPr>
          <p:cNvPr id="2052" name="Picture 4" descr="http://www.dvd-converter-ultimate-mac.com-http.com/images1/asf-mp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1924546" cy="1340767"/>
          </a:xfrm>
          <a:prstGeom prst="rect">
            <a:avLst/>
          </a:prstGeom>
          <a:noFill/>
        </p:spPr>
      </p:pic>
      <p:pic>
        <p:nvPicPr>
          <p:cNvPr id="2054" name="Picture 6" descr="http://soft-base.com/wp-content/uploads/2012/12/screen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73016"/>
            <a:ext cx="4032448" cy="27723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150</TotalTime>
  <Words>151</Words>
  <Application>Microsoft Office PowerPoint</Application>
  <PresentationFormat>Prikaz na zaslonu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Oriel</vt:lpstr>
      <vt:lpstr>Slajd 1</vt:lpstr>
      <vt:lpstr>Audio-vizualni formati</vt:lpstr>
      <vt:lpstr>MP3 (MPEG-1)</vt:lpstr>
      <vt:lpstr>JPG</vt:lpstr>
      <vt:lpstr>MP4</vt:lpstr>
      <vt:lpstr>WMV</vt:lpstr>
      <vt:lpstr>MKV</vt:lpstr>
      <vt:lpstr>AVI</vt:lpstr>
      <vt:lpstr>ASF</vt:lpstr>
      <vt:lpstr>AAF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AUDIO-VIZUALNI FORMATI</dc:title>
  <dc:creator>Ucenik14</dc:creator>
  <cp:lastModifiedBy>GLAVNO INFORMATIKA</cp:lastModifiedBy>
  <cp:revision>58</cp:revision>
  <dcterms:created xsi:type="dcterms:W3CDTF">2110-03-27T07:39:45Z</dcterms:created>
  <dcterms:modified xsi:type="dcterms:W3CDTF">2013-10-31T12:11:05Z</dcterms:modified>
</cp:coreProperties>
</file>